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904025" cy="9220200"/>
  <p:embeddedFontLst>
    <p:embeddedFont>
      <p:font typeface="Arial Narrow"/>
      <p:regular r:id="rId25"/>
      <p:bold r:id="rId26"/>
      <p:italic r:id="rId27"/>
      <p:boldItalic r:id="rId28"/>
    </p:embeddedFont>
    <p:embeddedFont>
      <p:font typeface="CG Time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7DD12BD-AE69-4C2F-8C08-7A4F47D2FD17}">
  <a:tblStyle styleId="{E7DD12BD-AE69-4C2F-8C08-7A4F47D2FD1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8EBF5"/>
          </a:solidFill>
        </a:fill>
      </a:tcStyle>
    </a:wholeTbl>
    <a:band1H>
      <a:tcStyle>
        <a:fill>
          <a:solidFill>
            <a:srgbClr val="CDD4EA"/>
          </a:solidFill>
        </a:fill>
      </a:tcStyle>
    </a:band1H>
    <a:band1V>
      <a:tcStyle>
        <a:fill>
          <a:solidFill>
            <a:srgbClr val="CDD4EA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ialNarrow-bold.fntdata"/><Relationship Id="rId25" Type="http://schemas.openxmlformats.org/officeDocument/2006/relationships/font" Target="fonts/ArialNarrow-regular.fntdata"/><Relationship Id="rId28" Type="http://schemas.openxmlformats.org/officeDocument/2006/relationships/font" Target="fonts/ArialNarrow-boldItalic.fntdata"/><Relationship Id="rId27" Type="http://schemas.openxmlformats.org/officeDocument/2006/relationships/font" Target="fonts/ArialNarrow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GTime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GTimes-italic.fntdata"/><Relationship Id="rId30" Type="http://schemas.openxmlformats.org/officeDocument/2006/relationships/font" Target="fonts/CGTime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CGTime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92437" cy="4603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911600" y="0"/>
            <a:ext cx="2992437" cy="4603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79412" y="692150"/>
            <a:ext cx="6146799" cy="34575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920750" y="4379912"/>
            <a:ext cx="5062536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●"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○"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■"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●"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○"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Clr>
                <a:schemeClr val="dk1"/>
              </a:buClr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lr>
                <a:schemeClr val="dk1"/>
              </a:buClr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lr>
                <a:schemeClr val="dk1"/>
              </a:buClr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lr>
                <a:schemeClr val="dk1"/>
              </a:buClr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759825"/>
            <a:ext cx="2992437" cy="46037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911600" y="8759825"/>
            <a:ext cx="2992437" cy="460373"/>
          </a:xfrm>
          <a:prstGeom prst="rect">
            <a:avLst/>
          </a:prstGeom>
          <a:noFill/>
          <a:ln>
            <a:noFill/>
          </a:ln>
        </p:spPr>
        <p:txBody>
          <a:bodyPr anchorCtr="0" anchor="b" bIns="46050" lIns="92125" rIns="92125" tIns="46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idx="1" type="body"/>
          </p:nvPr>
        </p:nvSpPr>
        <p:spPr>
          <a:xfrm>
            <a:off x="920750" y="4379912"/>
            <a:ext cx="5062536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Shape 31"/>
          <p:cNvSpPr/>
          <p:nvPr>
            <p:ph idx="2" type="sldImg"/>
          </p:nvPr>
        </p:nvSpPr>
        <p:spPr>
          <a:xfrm>
            <a:off x="379412" y="692150"/>
            <a:ext cx="6146799" cy="34575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79412" y="692150"/>
            <a:ext cx="6146799" cy="34575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920750" y="4379912"/>
            <a:ext cx="5062536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050" lIns="92125" rIns="92125" tIns="46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sure if you’ll want the different cell styles bits but you can use them if you like.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key thing from what we discussed is the ability through a spatial indexing schema to map a 2D spatial coverage onto a 1D array for computation.</a:t>
            </a:r>
          </a:p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3911600" y="8759825"/>
            <a:ext cx="2992437" cy="460373"/>
          </a:xfrm>
          <a:prstGeom prst="rect">
            <a:avLst/>
          </a:prstGeom>
          <a:noFill/>
          <a:ln>
            <a:noFill/>
          </a:ln>
        </p:spPr>
        <p:txBody>
          <a:bodyPr anchorCtr="0" anchor="b" bIns="46050" lIns="92125" rIns="92125" tIns="46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920750" y="4379912"/>
            <a:ext cx="5062536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Shape 186"/>
          <p:cNvSpPr/>
          <p:nvPr>
            <p:ph idx="2" type="sldImg"/>
          </p:nvPr>
        </p:nvSpPr>
        <p:spPr>
          <a:xfrm>
            <a:off x="379412" y="692150"/>
            <a:ext cx="6146799" cy="34575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920750" y="4379912"/>
            <a:ext cx="5062536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Shape 194"/>
          <p:cNvSpPr/>
          <p:nvPr>
            <p:ph idx="2" type="sldImg"/>
          </p:nvPr>
        </p:nvSpPr>
        <p:spPr>
          <a:xfrm>
            <a:off x="379412" y="692150"/>
            <a:ext cx="6146799" cy="34575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920750" y="4379912"/>
            <a:ext cx="5062536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379412" y="692150"/>
            <a:ext cx="6146799" cy="34575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920750" y="4379912"/>
            <a:ext cx="5062536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Shape 225"/>
          <p:cNvSpPr/>
          <p:nvPr>
            <p:ph idx="2" type="sldImg"/>
          </p:nvPr>
        </p:nvSpPr>
        <p:spPr>
          <a:xfrm>
            <a:off x="379412" y="692150"/>
            <a:ext cx="6146799" cy="34575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920750" y="4379912"/>
            <a:ext cx="5062536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379412" y="692150"/>
            <a:ext cx="6146799" cy="34575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idx="1" type="body"/>
          </p:nvPr>
        </p:nvSpPr>
        <p:spPr>
          <a:xfrm>
            <a:off x="920750" y="4379912"/>
            <a:ext cx="5062536" cy="414813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>
            <p:ph idx="2" type="sldImg"/>
          </p:nvPr>
        </p:nvSpPr>
        <p:spPr>
          <a:xfrm>
            <a:off x="379412" y="692150"/>
            <a:ext cx="6146799" cy="34575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>
            <p:ph idx="1" type="body"/>
          </p:nvPr>
        </p:nvSpPr>
        <p:spPr>
          <a:xfrm>
            <a:off x="920750" y="4379912"/>
            <a:ext cx="5062536" cy="414813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4" name="Shape 644"/>
          <p:cNvSpPr/>
          <p:nvPr>
            <p:ph idx="2" type="sldImg"/>
          </p:nvPr>
        </p:nvSpPr>
        <p:spPr>
          <a:xfrm>
            <a:off x="379412" y="692150"/>
            <a:ext cx="6146799" cy="34575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/>
          <p:nvPr>
            <p:ph idx="1" type="body"/>
          </p:nvPr>
        </p:nvSpPr>
        <p:spPr>
          <a:xfrm>
            <a:off x="920750" y="4379912"/>
            <a:ext cx="5062536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7" name="Shape 687"/>
          <p:cNvSpPr/>
          <p:nvPr>
            <p:ph idx="2" type="sldImg"/>
          </p:nvPr>
        </p:nvSpPr>
        <p:spPr>
          <a:xfrm>
            <a:off x="379412" y="692150"/>
            <a:ext cx="6146799" cy="34575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idx="2" type="sldImg"/>
          </p:nvPr>
        </p:nvSpPr>
        <p:spPr>
          <a:xfrm>
            <a:off x="379412" y="692150"/>
            <a:ext cx="6146799" cy="34575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96" name="Shape 696"/>
          <p:cNvSpPr txBox="1"/>
          <p:nvPr>
            <p:ph idx="1" type="body"/>
          </p:nvPr>
        </p:nvSpPr>
        <p:spPr>
          <a:xfrm>
            <a:off x="920750" y="4379912"/>
            <a:ext cx="5062536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050" lIns="92125" rIns="92125" tIns="46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many different types of Discrete Global Grid Systems.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examples include:</a:t>
            </a:r>
          </a:p>
          <a:p>
            <a:pPr indent="-285750" lvl="0" marL="2857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National Nested Grid – developed as an ANZLIC specification guideline in 2012</a:t>
            </a:r>
          </a:p>
          <a:p>
            <a:pPr indent="-285750" lvl="0" marL="2857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SCENZ-grid (or, Spatial Computation Engine for NZ) – developed by Landcare Research NZ</a:t>
            </a:r>
          </a:p>
          <a:p>
            <a:pPr indent="-285750" lvl="0" marL="2857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Earth System Spatial Grid – being developed under the GEOSS 2013-2015 workplan; and </a:t>
            </a:r>
          </a:p>
          <a:p>
            <a:pPr indent="-285750" lvl="0" marL="2857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Snyder Grid – Developed in a collaboration involving The PYXIS Innovation Inc.</a:t>
            </a:r>
          </a:p>
          <a:p>
            <a:pPr indent="-285750" lvl="0" marL="2857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a need for the development of a standard to enable interoperability within and between Discrete Global Grid Systems and to promote reusability, knowledge exchange, and choices between different data sources and architectures.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Open Geospatial Consortium’s Web Service Architecture presents a promising set of technologies to enable this fusion between Discrete Global Grid Systems.</a:t>
            </a:r>
          </a:p>
        </p:txBody>
      </p:sp>
      <p:sp>
        <p:nvSpPr>
          <p:cNvPr id="697" name="Shape 697"/>
          <p:cNvSpPr txBox="1"/>
          <p:nvPr>
            <p:ph idx="12" type="sldNum"/>
          </p:nvPr>
        </p:nvSpPr>
        <p:spPr>
          <a:xfrm>
            <a:off x="3911600" y="8759825"/>
            <a:ext cx="2992437" cy="460373"/>
          </a:xfrm>
          <a:prstGeom prst="rect">
            <a:avLst/>
          </a:prstGeom>
          <a:noFill/>
          <a:ln>
            <a:noFill/>
          </a:ln>
        </p:spPr>
        <p:txBody>
          <a:bodyPr anchorCtr="0" anchor="b" bIns="46050" lIns="92125" rIns="92125" tIns="46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920750" y="4379912"/>
            <a:ext cx="5062536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" name="Shape 45"/>
          <p:cNvSpPr/>
          <p:nvPr>
            <p:ph idx="2" type="sldImg"/>
          </p:nvPr>
        </p:nvSpPr>
        <p:spPr>
          <a:xfrm>
            <a:off x="379412" y="692150"/>
            <a:ext cx="6146799" cy="34575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920750" y="4379912"/>
            <a:ext cx="5062536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" name="Shape 52"/>
          <p:cNvSpPr/>
          <p:nvPr>
            <p:ph idx="2" type="sldImg"/>
          </p:nvPr>
        </p:nvSpPr>
        <p:spPr>
          <a:xfrm>
            <a:off x="379412" y="692150"/>
            <a:ext cx="6146799" cy="34575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x="920750" y="4379912"/>
            <a:ext cx="5062536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Shape 75"/>
          <p:cNvSpPr/>
          <p:nvPr>
            <p:ph idx="2" type="sldImg"/>
          </p:nvPr>
        </p:nvSpPr>
        <p:spPr>
          <a:xfrm>
            <a:off x="379412" y="692150"/>
            <a:ext cx="6146799" cy="34575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920750" y="4379912"/>
            <a:ext cx="5062536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379412" y="692150"/>
            <a:ext cx="6146799" cy="34575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920750" y="4379912"/>
            <a:ext cx="5062536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Shape 99"/>
          <p:cNvSpPr/>
          <p:nvPr>
            <p:ph idx="2" type="sldImg"/>
          </p:nvPr>
        </p:nvSpPr>
        <p:spPr>
          <a:xfrm>
            <a:off x="379412" y="692150"/>
            <a:ext cx="6146799" cy="34575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920750" y="4379912"/>
            <a:ext cx="5062536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379412" y="692150"/>
            <a:ext cx="6146799" cy="34575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920750" y="4379912"/>
            <a:ext cx="5062536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Shape 120"/>
          <p:cNvSpPr/>
          <p:nvPr>
            <p:ph idx="2" type="sldImg"/>
          </p:nvPr>
        </p:nvSpPr>
        <p:spPr>
          <a:xfrm>
            <a:off x="379412" y="692150"/>
            <a:ext cx="6146799" cy="34575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920750" y="4379912"/>
            <a:ext cx="5062536" cy="414813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>
            <p:ph idx="2" type="sldImg"/>
          </p:nvPr>
        </p:nvSpPr>
        <p:spPr>
          <a:xfrm>
            <a:off x="379412" y="692150"/>
            <a:ext cx="6146799" cy="34575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/>
        </p:nvSpPr>
        <p:spPr>
          <a:xfrm>
            <a:off x="8739188" y="160733"/>
            <a:ext cx="7694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</a:p>
        </p:txBody>
      </p:sp>
      <p:pic>
        <p:nvPicPr>
          <p:cNvPr descr="OGC header 20101220.png" id="18" name="Shape 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23850"/>
            <a:ext cx="9144000" cy="1962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.png" id="19" name="Shape 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4" y="4533900"/>
            <a:ext cx="1381125" cy="55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231782" y="102394"/>
            <a:ext cx="8683625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46075" y="959644"/>
            <a:ext cx="8458200" cy="36683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71436" lvl="0" marL="233363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6987" lvl="1" marL="56991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112" lvl="2" marL="912813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512" lvl="3" marL="125571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512" lvl="4" marL="159861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513" lvl="5" marL="205581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513" lvl="6" marL="251301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513" lvl="7" marL="297021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512" lvl="8" marL="342741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6896100" y="4914900"/>
            <a:ext cx="1904999" cy="171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4" name="Shape 24"/>
          <p:cNvSpPr txBox="1"/>
          <p:nvPr>
            <p:ph idx="11" type="ftr"/>
          </p:nvPr>
        </p:nvSpPr>
        <p:spPr>
          <a:xfrm>
            <a:off x="1371600" y="4743450"/>
            <a:ext cx="4914899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231782" y="102394"/>
            <a:ext cx="8683625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6896100" y="4914900"/>
            <a:ext cx="1904999" cy="171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8" name="Shape 28"/>
          <p:cNvSpPr txBox="1"/>
          <p:nvPr>
            <p:ph idx="11" type="ftr"/>
          </p:nvPr>
        </p:nvSpPr>
        <p:spPr>
          <a:xfrm>
            <a:off x="1371600" y="4743450"/>
            <a:ext cx="4914899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G Times"/>
              <a:buNone/>
              <a:def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65132" y="582216"/>
            <a:ext cx="8455025" cy="4655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>
            <p:ph type="title"/>
          </p:nvPr>
        </p:nvSpPr>
        <p:spPr>
          <a:xfrm>
            <a:off x="231782" y="102394"/>
            <a:ext cx="8683625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  <a:defRPr b="0" i="0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346075" y="959644"/>
            <a:ext cx="8458200" cy="36683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71436" lvl="0" marL="233363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6987" lvl="1" marL="56991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112" lvl="2" marL="912813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512" lvl="3" marL="125571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512" lvl="4" marL="159861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513" lvl="5" marL="205581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513" lvl="6" marL="251301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513" lvl="7" marL="297021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512" lvl="8" marL="342741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6896100" y="4914900"/>
            <a:ext cx="1904999" cy="171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4" name="Shape 14"/>
          <p:cNvSpPr txBox="1"/>
          <p:nvPr/>
        </p:nvSpPr>
        <p:spPr>
          <a:xfrm>
            <a:off x="2012" y="4527950"/>
            <a:ext cx="1168439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OGC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1143000" y="4611532"/>
            <a:ext cx="94489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5.jp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20.png"/><Relationship Id="rId6" Type="http://schemas.openxmlformats.org/officeDocument/2006/relationships/image" Target="../media/image39.png"/><Relationship Id="rId7" Type="http://schemas.openxmlformats.org/officeDocument/2006/relationships/image" Target="../media/image45.png"/><Relationship Id="rId8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jp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4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56.png"/><Relationship Id="rId5" Type="http://schemas.openxmlformats.org/officeDocument/2006/relationships/image" Target="../media/image61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9.png"/><Relationship Id="rId10" Type="http://schemas.openxmlformats.org/officeDocument/2006/relationships/image" Target="../media/image53.jpg"/><Relationship Id="rId13" Type="http://schemas.openxmlformats.org/officeDocument/2006/relationships/image" Target="../media/image60.png"/><Relationship Id="rId1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5.jpg"/><Relationship Id="rId4" Type="http://schemas.openxmlformats.org/officeDocument/2006/relationships/image" Target="../media/image49.png"/><Relationship Id="rId9" Type="http://schemas.openxmlformats.org/officeDocument/2006/relationships/image" Target="../media/image57.png"/><Relationship Id="rId15" Type="http://schemas.openxmlformats.org/officeDocument/2006/relationships/image" Target="../media/image64.png"/><Relationship Id="rId14" Type="http://schemas.openxmlformats.org/officeDocument/2006/relationships/image" Target="../media/image58.png"/><Relationship Id="rId17" Type="http://schemas.openxmlformats.org/officeDocument/2006/relationships/image" Target="../media/image63.png"/><Relationship Id="rId16" Type="http://schemas.openxmlformats.org/officeDocument/2006/relationships/image" Target="../media/image62.png"/><Relationship Id="rId5" Type="http://schemas.openxmlformats.org/officeDocument/2006/relationships/image" Target="../media/image51.jpg"/><Relationship Id="rId6" Type="http://schemas.openxmlformats.org/officeDocument/2006/relationships/image" Target="../media/image68.gif"/><Relationship Id="rId18" Type="http://schemas.openxmlformats.org/officeDocument/2006/relationships/image" Target="../media/image20.png"/><Relationship Id="rId7" Type="http://schemas.openxmlformats.org/officeDocument/2006/relationships/image" Target="../media/image48.jpg"/><Relationship Id="rId8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7.jp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11" Type="http://schemas.openxmlformats.org/officeDocument/2006/relationships/image" Target="../media/image14.jpg"/><Relationship Id="rId10" Type="http://schemas.openxmlformats.org/officeDocument/2006/relationships/image" Target="../media/image20.png"/><Relationship Id="rId9" Type="http://schemas.openxmlformats.org/officeDocument/2006/relationships/image" Target="../media/image10.jpg"/><Relationship Id="rId5" Type="http://schemas.openxmlformats.org/officeDocument/2006/relationships/image" Target="../media/image19.png"/><Relationship Id="rId6" Type="http://schemas.openxmlformats.org/officeDocument/2006/relationships/image" Target="../media/image13.png"/><Relationship Id="rId7" Type="http://schemas.openxmlformats.org/officeDocument/2006/relationships/image" Target="../media/image9.jpg"/><Relationship Id="rId8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5" Type="http://schemas.openxmlformats.org/officeDocument/2006/relationships/image" Target="../media/image17.jpg"/><Relationship Id="rId6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40.png"/><Relationship Id="rId5" Type="http://schemas.openxmlformats.org/officeDocument/2006/relationships/image" Target="../media/image28.png"/><Relationship Id="rId6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0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2.png"/><Relationship Id="rId13" Type="http://schemas.openxmlformats.org/officeDocument/2006/relationships/image" Target="../media/image20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54.png"/><Relationship Id="rId8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36.jp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1" type="ftr"/>
          </p:nvPr>
        </p:nvSpPr>
        <p:spPr>
          <a:xfrm>
            <a:off x="3009900" y="4743450"/>
            <a:ext cx="32766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OGC Abstract Specifications </a:t>
            </a:r>
            <a:br>
              <a:rPr b="1" i="0" lang="en-US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</a:br>
            <a:r>
              <a:rPr b="1" i="0" lang="en-US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Topic 21 Discrete Global Grid System</a:t>
            </a:r>
          </a:p>
        </p:txBody>
      </p:sp>
      <p:sp>
        <p:nvSpPr>
          <p:cNvPr id="34" name="Shape 34"/>
          <p:cNvSpPr/>
          <p:nvPr/>
        </p:nvSpPr>
        <p:spPr>
          <a:xfrm>
            <a:off x="2590800" y="4686300"/>
            <a:ext cx="3962399" cy="4000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CG Times"/>
              <a:ea typeface="CG Times"/>
              <a:cs typeface="CG Times"/>
              <a:sym typeface="CG Times"/>
            </a:endParaRPr>
          </a:p>
        </p:txBody>
      </p:sp>
      <p:sp>
        <p:nvSpPr>
          <p:cNvPr id="35" name="Shape 35"/>
          <p:cNvSpPr txBox="1"/>
          <p:nvPr>
            <p:ph idx="4294967295" type="ctrTitle"/>
          </p:nvPr>
        </p:nvSpPr>
        <p:spPr>
          <a:xfrm>
            <a:off x="228600" y="1581150"/>
            <a:ext cx="8763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2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APPLYING DISCRETE GLOBAL GRID SYSTEMS TO SENSOR NETWORKS AND THE INTERNET OF THINGS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0905" y="4486730"/>
            <a:ext cx="1219199" cy="63304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/>
          <p:nvPr/>
        </p:nvSpPr>
        <p:spPr>
          <a:xfrm>
            <a:off x="609600" y="2781300"/>
            <a:ext cx="8153398" cy="1771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IGARSS 2017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rPr b="1" i="1" lang="en-US" sz="20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Matthew B. J. Purss, Steve Liang, Robert Gibb, Faramarz Samavati, Perry Peterson, Clinton Dow, Jin Ben, Sara Saeedi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92E5C"/>
              </a:buClr>
              <a:buFont typeface="Arial"/>
              <a:buNone/>
            </a:pPr>
            <a:r>
              <a:t/>
            </a:r>
            <a:endParaRPr b="0" baseline="30000" i="1" sz="2000" u="none" cap="none" strike="noStrike">
              <a:solidFill>
                <a:srgbClr val="092E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presented on behalf by </a:t>
            </a:r>
            <a:r>
              <a:rPr b="1" i="1" lang="en-US" sz="20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P. Strobl, EC-JRC</a:t>
            </a:r>
          </a:p>
        </p:txBody>
      </p:sp>
      <p:pic>
        <p:nvPicPr>
          <p:cNvPr id="38" name="Shape 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4246" y="4443957"/>
            <a:ext cx="644105" cy="68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4247" y="4537625"/>
            <a:ext cx="798249" cy="55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0151" y="4606087"/>
            <a:ext cx="936103" cy="419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tatic.ucalgary.ca/2013-001/980/global/images/identity/vertical-crest.png" id="41" name="Shape 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30103" y="4444151"/>
            <a:ext cx="864095" cy="69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21596" y="4574258"/>
            <a:ext cx="902404" cy="902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3352800" y="666750"/>
            <a:ext cx="22484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Different Cell Shapes</a:t>
            </a:r>
          </a:p>
        </p:txBody>
      </p:sp>
      <p:grpSp>
        <p:nvGrpSpPr>
          <p:cNvPr id="165" name="Shape 165"/>
          <p:cNvGrpSpPr/>
          <p:nvPr/>
        </p:nvGrpSpPr>
        <p:grpSpPr>
          <a:xfrm>
            <a:off x="1192212" y="3361014"/>
            <a:ext cx="3151186" cy="1287066"/>
            <a:chOff x="0" y="0"/>
            <a:chExt cx="2316891" cy="1173892"/>
          </a:xfrm>
        </p:grpSpPr>
        <p:pic>
          <p:nvPicPr>
            <p:cNvPr id="166" name="Shape 166"/>
            <p:cNvPicPr preferRelativeResize="0"/>
            <p:nvPr/>
          </p:nvPicPr>
          <p:blipFill rotWithShape="1">
            <a:blip r:embed="rId3">
              <a:alphaModFix/>
            </a:blip>
            <a:srcRect b="7441" l="0" r="0" t="0"/>
            <a:stretch/>
          </p:blipFill>
          <p:spPr>
            <a:xfrm>
              <a:off x="0" y="24713"/>
              <a:ext cx="1105930" cy="1130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Shape 167"/>
            <p:cNvPicPr preferRelativeResize="0"/>
            <p:nvPr/>
          </p:nvPicPr>
          <p:blipFill rotWithShape="1">
            <a:blip r:embed="rId4">
              <a:alphaModFix/>
            </a:blip>
            <a:srcRect b="19644" l="55611" r="4170" t="4744"/>
            <a:stretch/>
          </p:blipFill>
          <p:spPr>
            <a:xfrm>
              <a:off x="1105929" y="0"/>
              <a:ext cx="1210962" cy="1173892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68" name="Shape 168"/>
          <p:cNvGraphicFramePr/>
          <p:nvPr/>
        </p:nvGraphicFramePr>
        <p:xfrm>
          <a:off x="1287462" y="46480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{E7DD12BD-AE69-4C2F-8C08-7A4F47D2FD17}</a:tableStyleId>
              </a:tblPr>
              <a:tblGrid>
                <a:gridCol w="486275"/>
                <a:gridCol w="486275"/>
                <a:gridCol w="486275"/>
                <a:gridCol w="486275"/>
                <a:gridCol w="486275"/>
                <a:gridCol w="486275"/>
                <a:gridCol w="486275"/>
                <a:gridCol w="486275"/>
                <a:gridCol w="486275"/>
                <a:gridCol w="486275"/>
                <a:gridCol w="486275"/>
                <a:gridCol w="486275"/>
                <a:gridCol w="486275"/>
                <a:gridCol w="486275"/>
                <a:gridCol w="486275"/>
                <a:gridCol w="486275"/>
              </a:tblGrid>
              <a:tr h="285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00</a:t>
                      </a:r>
                    </a:p>
                  </a:txBody>
                  <a:tcPr marT="34350" marB="34350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01</a:t>
                      </a:r>
                    </a:p>
                  </a:txBody>
                  <a:tcPr marT="34350" marB="34350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02</a:t>
                      </a:r>
                    </a:p>
                  </a:txBody>
                  <a:tcPr marT="34350" marB="34350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03</a:t>
                      </a:r>
                    </a:p>
                  </a:txBody>
                  <a:tcPr marT="34350" marB="34350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10</a:t>
                      </a:r>
                    </a:p>
                  </a:txBody>
                  <a:tcPr marT="34350" marB="34350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11</a:t>
                      </a:r>
                    </a:p>
                  </a:txBody>
                  <a:tcPr marT="34350" marB="34350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12</a:t>
                      </a:r>
                    </a:p>
                  </a:txBody>
                  <a:tcPr marT="34350" marB="34350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13</a:t>
                      </a:r>
                    </a:p>
                  </a:txBody>
                  <a:tcPr marT="34350" marB="34350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20</a:t>
                      </a:r>
                    </a:p>
                  </a:txBody>
                  <a:tcPr marT="34350" marB="34350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21</a:t>
                      </a:r>
                    </a:p>
                  </a:txBody>
                  <a:tcPr marT="34350" marB="34350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22</a:t>
                      </a:r>
                    </a:p>
                  </a:txBody>
                  <a:tcPr marT="34350" marB="34350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23</a:t>
                      </a:r>
                    </a:p>
                  </a:txBody>
                  <a:tcPr marT="34350" marB="34350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30</a:t>
                      </a:r>
                    </a:p>
                  </a:txBody>
                  <a:tcPr marT="34350" marB="34350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31</a:t>
                      </a:r>
                    </a:p>
                  </a:txBody>
                  <a:tcPr marT="34350" marB="34350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32</a:t>
                      </a:r>
                    </a:p>
                  </a:txBody>
                  <a:tcPr marT="34350" marB="34350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33</a:t>
                      </a:r>
                    </a:p>
                  </a:txBody>
                  <a:tcPr marT="34350" marB="34350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69" name="Shape 169"/>
          <p:cNvSpPr txBox="1"/>
          <p:nvPr/>
        </p:nvSpPr>
        <p:spPr>
          <a:xfrm>
            <a:off x="6621460" y="3506269"/>
            <a:ext cx="1405766" cy="553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nD Spatial Analyses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	↓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1D Array Processes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611189" y="2901374"/>
            <a:ext cx="7802136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Unique Cell Indices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1" lang="en-US" sz="16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Hierarchy-based, Space-filling Curve, Area-axis-based or Encoded Address</a:t>
            </a:r>
          </a:p>
        </p:txBody>
      </p:sp>
      <p:sp>
        <p:nvSpPr>
          <p:cNvPr id="171" name="Shape 171"/>
          <p:cNvSpPr txBox="1"/>
          <p:nvPr>
            <p:ph type="title"/>
          </p:nvPr>
        </p:nvSpPr>
        <p:spPr>
          <a:xfrm>
            <a:off x="231782" y="102394"/>
            <a:ext cx="8683625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What are DGGS?</a:t>
            </a:r>
          </a:p>
        </p:txBody>
      </p:sp>
      <p:graphicFrame>
        <p:nvGraphicFramePr>
          <p:cNvPr id="172" name="Shape 172"/>
          <p:cNvGraphicFramePr/>
          <p:nvPr/>
        </p:nvGraphicFramePr>
        <p:xfrm>
          <a:off x="4640260" y="408491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{E7DD12BD-AE69-4C2F-8C08-7A4F47D2FD17}</a:tableStyleId>
              </a:tblPr>
              <a:tblGrid>
                <a:gridCol w="478225"/>
                <a:gridCol w="478225"/>
                <a:gridCol w="478225"/>
                <a:gridCol w="478225"/>
              </a:tblGrid>
              <a:tr h="285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0</a:t>
                      </a:r>
                    </a:p>
                  </a:txBody>
                  <a:tcPr marT="34350" marB="34350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1</a:t>
                      </a:r>
                    </a:p>
                  </a:txBody>
                  <a:tcPr marT="34350" marB="34350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2</a:t>
                      </a:r>
                    </a:p>
                  </a:txBody>
                  <a:tcPr marT="34350" marB="34350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3</a:t>
                      </a:r>
                    </a:p>
                  </a:txBody>
                  <a:tcPr marT="34350" marB="34350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73" name="Shape 173"/>
          <p:cNvSpPr/>
          <p:nvPr/>
        </p:nvSpPr>
        <p:spPr>
          <a:xfrm rot="5400000">
            <a:off x="6705382" y="4163640"/>
            <a:ext cx="428947" cy="371512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C000"/>
          </a:solidFill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6800" lIns="90000" rIns="90000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/>
          <p:nvPr/>
        </p:nvSpPr>
        <p:spPr>
          <a:xfrm rot="5400000">
            <a:off x="4432200" y="3592140"/>
            <a:ext cx="428947" cy="371512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C000"/>
          </a:solidFill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6800" lIns="90000" rIns="90000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2360" y="0"/>
            <a:ext cx="1279866" cy="4504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Shape 176"/>
          <p:cNvGrpSpPr/>
          <p:nvPr/>
        </p:nvGrpSpPr>
        <p:grpSpPr>
          <a:xfrm>
            <a:off x="1259631" y="915565"/>
            <a:ext cx="6444874" cy="1917957"/>
            <a:chOff x="518567" y="1227583"/>
            <a:chExt cx="7869856" cy="2324571"/>
          </a:xfrm>
        </p:grpSpPr>
        <p:grpSp>
          <p:nvGrpSpPr>
            <p:cNvPr id="177" name="Shape 177"/>
            <p:cNvGrpSpPr/>
            <p:nvPr/>
          </p:nvGrpSpPr>
          <p:grpSpPr>
            <a:xfrm>
              <a:off x="518567" y="1227583"/>
              <a:ext cx="7869856" cy="2057400"/>
              <a:chOff x="683568" y="4162767"/>
              <a:chExt cx="7869856" cy="2057400"/>
            </a:xfrm>
          </p:grpSpPr>
          <p:pic>
            <p:nvPicPr>
              <p:cNvPr id="178" name="Shape 17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83568" y="4162767"/>
                <a:ext cx="2447925" cy="2057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" name="Shape 17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563887" y="4162767"/>
                <a:ext cx="2219325" cy="2057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0" name="Shape 18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372200" y="4162767"/>
                <a:ext cx="2181224" cy="2057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1" name="Shape 181"/>
            <p:cNvSpPr txBox="1"/>
            <p:nvPr/>
          </p:nvSpPr>
          <p:spPr>
            <a:xfrm>
              <a:off x="657118" y="3224025"/>
              <a:ext cx="1252443" cy="3281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ct val="25000"/>
                <a:buFont typeface="CG Times"/>
                <a:buNone/>
              </a:pPr>
              <a:r>
                <a:rPr b="1" i="0" lang="en-US" sz="1000" u="none" cap="none" strike="noStrike">
                  <a:solidFill>
                    <a:srgbClr val="C00000"/>
                  </a:solidFill>
                  <a:latin typeface="CG Times"/>
                  <a:ea typeface="CG Times"/>
                  <a:cs typeface="CG Times"/>
                  <a:sym typeface="CG Times"/>
                </a:rPr>
                <a:t>Square = Familiar</a:t>
              </a:r>
            </a:p>
          </p:txBody>
        </p:sp>
        <p:sp>
          <p:nvSpPr>
            <p:cNvPr id="182" name="Shape 182"/>
            <p:cNvSpPr txBox="1"/>
            <p:nvPr/>
          </p:nvSpPr>
          <p:spPr>
            <a:xfrm>
              <a:off x="3542310" y="3224025"/>
              <a:ext cx="1218776" cy="3281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ct val="25000"/>
                <a:buFont typeface="CG Times"/>
                <a:buNone/>
              </a:pPr>
              <a:r>
                <a:rPr b="1" i="0" lang="en-US" sz="1000" u="none" cap="none" strike="noStrike">
                  <a:solidFill>
                    <a:srgbClr val="C00000"/>
                  </a:solidFill>
                  <a:latin typeface="CG Times"/>
                  <a:ea typeface="CG Times"/>
                  <a:cs typeface="CG Times"/>
                  <a:sym typeface="CG Times"/>
                </a:rPr>
                <a:t>Triangular = Fast</a:t>
              </a:r>
            </a:p>
          </p:txBody>
        </p:sp>
        <p:sp>
          <p:nvSpPr>
            <p:cNvPr id="183" name="Shape 183"/>
            <p:cNvSpPr txBox="1"/>
            <p:nvPr/>
          </p:nvSpPr>
          <p:spPr>
            <a:xfrm>
              <a:off x="5868144" y="3224025"/>
              <a:ext cx="1879307" cy="3281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ct val="25000"/>
                <a:buFont typeface="CG Times"/>
                <a:buNone/>
              </a:pPr>
              <a:r>
                <a:rPr b="1" i="0" lang="en-US" sz="1000" u="none" cap="none" strike="noStrike">
                  <a:solidFill>
                    <a:srgbClr val="C00000"/>
                  </a:solidFill>
                  <a:latin typeface="CG Times"/>
                  <a:ea typeface="CG Times"/>
                  <a:cs typeface="CG Times"/>
                  <a:sym typeface="CG Times"/>
                </a:rPr>
                <a:t>Hexagonal = Fineness of Fit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231782" y="102394"/>
            <a:ext cx="8683625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DGGS Differences by Analogy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46075" y="959644"/>
            <a:ext cx="8458200" cy="3668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763" lvl="1" marL="3476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012" lvl="1" marL="56991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0" name="Shape 190"/>
          <p:cNvGraphicFramePr/>
          <p:nvPr/>
        </p:nvGraphicFramePr>
        <p:xfrm>
          <a:off x="0" y="5851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{E7DD12BD-AE69-4C2F-8C08-7A4F47D2FD17}</a:tableStyleId>
              </a:tblPr>
              <a:tblGrid>
                <a:gridCol w="2316150"/>
                <a:gridCol w="3056575"/>
                <a:gridCol w="3771275"/>
              </a:tblGrid>
              <a:tr h="241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Traditional </a:t>
                      </a:r>
                    </a:p>
                  </a:txBody>
                  <a:tcPr marT="34300" marB="34300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DGGS</a:t>
                      </a:r>
                    </a:p>
                  </a:txBody>
                  <a:tcPr marT="34300" marB="34300" marR="91450" marL="91450"/>
                </a:tc>
              </a:tr>
              <a:tr h="391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Coordinate axis</a:t>
                      </a:r>
                    </a:p>
                  </a:txBody>
                  <a:tcPr marT="68575" marB="6857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Linear orthogonal</a:t>
                      </a:r>
                    </a:p>
                  </a:txBody>
                  <a:tcPr marT="68575" marB="6857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2D space filling curve</a:t>
                      </a:r>
                    </a:p>
                  </a:txBody>
                  <a:tcPr marT="68575" marB="68575" marR="91450" marL="91450" anchor="ctr"/>
                </a:tc>
              </a:tr>
              <a:tr h="666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Coordinate surface</a:t>
                      </a:r>
                    </a:p>
                  </a:txBody>
                  <a:tcPr marT="68575" marB="6857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Projected plane</a:t>
                      </a:r>
                    </a:p>
                  </a:txBody>
                  <a:tcPr marT="68575" marB="6857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Curved on ellipsoidal surface</a:t>
                      </a:r>
                    </a:p>
                  </a:txBody>
                  <a:tcPr marT="68575" marB="68575" marR="91450" marL="91450" anchor="ctr"/>
                </a:tc>
              </a:tr>
              <a:tr h="666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Units</a:t>
                      </a:r>
                    </a:p>
                  </a:txBody>
                  <a:tcPr marT="68575" marB="6857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Classical meters / degrees</a:t>
                      </a:r>
                    </a:p>
                  </a:txBody>
                  <a:tcPr marT="68575" marB="6857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Integer-fraction of ellipsoidal-area</a:t>
                      </a:r>
                    </a:p>
                  </a:txBody>
                  <a:tcPr marT="68575" marB="68575" marR="91450" marL="91450" anchor="ctr"/>
                </a:tc>
              </a:tr>
              <a:tr h="483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Coordinate values</a:t>
                      </a:r>
                    </a:p>
                  </a:txBody>
                  <a:tcPr marT="68575" marB="6857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Real or Integer numbers</a:t>
                      </a:r>
                    </a:p>
                  </a:txBody>
                  <a:tcPr marT="68575" marB="6857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Cell ID – as ‘direct position’ </a:t>
                      </a:r>
                      <a:br>
                        <a:rPr lang="en-US" sz="1400" u="none" cap="none" strike="noStrike"/>
                      </a:br>
                      <a:r>
                        <a:rPr lang="en-US" sz="1400" u="none" cap="none" strike="noStrike"/>
                        <a:t>along space filling curve</a:t>
                      </a:r>
                    </a:p>
                  </a:txBody>
                  <a:tcPr marT="68575" marB="68575" marR="91450" marL="91450" anchor="ctr"/>
                </a:tc>
              </a:tr>
              <a:tr h="666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Coordinate operators</a:t>
                      </a:r>
                    </a:p>
                  </a:txBody>
                  <a:tcPr marT="68575" marB="6857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Classical algebra</a:t>
                      </a:r>
                      <a:br>
                        <a:rPr lang="en-US" sz="1400" u="none" cap="none" strike="noStrike"/>
                      </a:br>
                      <a:r>
                        <a:rPr lang="en-US" sz="1400" u="none" cap="none" strike="noStrike"/>
                        <a:t>+ - / x &gt; = &lt; etc</a:t>
                      </a:r>
                    </a:p>
                  </a:txBody>
                  <a:tcPr marT="68575" marB="6857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Area spatial relations (DE-9IM):</a:t>
                      </a:r>
                      <a:br>
                        <a:rPr lang="en-US" sz="1400" u="none" cap="none" strike="noStrike"/>
                      </a:br>
                      <a:r>
                        <a:rPr lang="en-US" sz="1400" u="none" cap="none" strike="noStrike"/>
                        <a:t> within, touch, intersect, etc </a:t>
                      </a:r>
                      <a:br>
                        <a:rPr lang="en-US" sz="1400" u="none" cap="none" strike="noStrike"/>
                      </a:br>
                      <a:r>
                        <a:rPr lang="en-US" sz="1400" u="none" cap="none" strike="noStrike"/>
                        <a:t>+ parent, child, sibling</a:t>
                      </a:r>
                    </a:p>
                  </a:txBody>
                  <a:tcPr marT="68575" marB="68575" marR="91450" marL="91450" anchor="ctr"/>
                </a:tc>
              </a:tr>
              <a:tr h="391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Grid coverage</a:t>
                      </a:r>
                    </a:p>
                  </a:txBody>
                  <a:tcPr marT="68575" marB="6857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Single resolution</a:t>
                      </a:r>
                    </a:p>
                  </a:txBody>
                  <a:tcPr marT="68575" marB="6857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Intrinsic hierarchy of (nested) grids</a:t>
                      </a:r>
                    </a:p>
                  </a:txBody>
                  <a:tcPr marT="68575" marB="68575" marR="91450" marL="91450" anchor="ctr"/>
                </a:tc>
              </a:tr>
              <a:tr h="483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Spatial uncertainty</a:t>
                      </a:r>
                    </a:p>
                  </a:txBody>
                  <a:tcPr marT="68575" marB="6857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By metadata</a:t>
                      </a:r>
                    </a:p>
                  </a:txBody>
                  <a:tcPr marT="68575" marB="6857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Explicit cell is O&amp;M </a:t>
                      </a:r>
                      <a:br>
                        <a:rPr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sampling feature</a:t>
                      </a:r>
                    </a:p>
                  </a:txBody>
                  <a:tcPr marT="68575" marB="68575" marR="91450" marL="91450" anchor="ctr"/>
                </a:tc>
              </a:tr>
            </a:tbl>
          </a:graphicData>
        </a:graphic>
      </p:graphicFrame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2360" y="0"/>
            <a:ext cx="1279866" cy="450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457200" y="209552"/>
            <a:ext cx="8229600" cy="461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The Elephant in the Room!</a:t>
            </a: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837" y="840112"/>
            <a:ext cx="4464496" cy="400150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1483779" y="791170"/>
            <a:ext cx="476462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25000"/>
              <a:buFont typeface="CG Times"/>
              <a:buNone/>
            </a:pPr>
            <a:r>
              <a:rPr b="1" i="0" lang="en-US" sz="2000" u="none" cap="none" strike="noStrike">
                <a:solidFill>
                  <a:srgbClr val="CC0000"/>
                </a:solidFill>
                <a:latin typeface="CG Times"/>
                <a:ea typeface="CG Times"/>
                <a:cs typeface="CG Times"/>
                <a:sym typeface="CG Times"/>
              </a:rPr>
              <a:t>We collect spatial data in ‘Real World’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25000"/>
              <a:buFont typeface="CG Times"/>
              <a:buNone/>
            </a:pPr>
            <a:r>
              <a:rPr b="1" i="0" lang="en-US" sz="2000" u="none" cap="none" strike="noStrike">
                <a:solidFill>
                  <a:srgbClr val="CC0000"/>
                </a:solidFill>
                <a:latin typeface="CG Times"/>
                <a:ea typeface="CG Times"/>
                <a:cs typeface="CG Times"/>
                <a:sym typeface="CG Times"/>
              </a:rPr>
              <a:t>Coordinates…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25000"/>
              <a:buFont typeface="CG Times"/>
              <a:buNone/>
            </a:pPr>
            <a:r>
              <a:rPr b="1" i="0" lang="en-US" sz="2000" u="none" cap="none" strike="noStrike">
                <a:solidFill>
                  <a:srgbClr val="CC0000"/>
                </a:solidFill>
                <a:latin typeface="CG Times"/>
                <a:ea typeface="CG Times"/>
                <a:cs typeface="CG Times"/>
                <a:sym typeface="CG Times"/>
              </a:rPr>
              <a:t>but we usually “flatten” the data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25000"/>
              <a:buFont typeface="CG Times"/>
              <a:buNone/>
            </a:pPr>
            <a:r>
              <a:rPr b="1" i="0" lang="en-US" sz="2000" u="none" cap="none" strike="noStrike">
                <a:solidFill>
                  <a:srgbClr val="CC0000"/>
                </a:solidFill>
                <a:latin typeface="CG Times"/>
                <a:ea typeface="CG Times"/>
                <a:cs typeface="CG Times"/>
                <a:sym typeface="CG Times"/>
              </a:rPr>
              <a:t>before we try to use it!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1671191" y="3918289"/>
            <a:ext cx="4389793" cy="1015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G Times"/>
              <a:buNone/>
            </a:pPr>
            <a:r>
              <a:rPr b="1" i="0" lang="en-US" sz="2000" u="none" cap="none" strike="noStrike">
                <a:solidFill>
                  <a:srgbClr val="FFFF00"/>
                </a:solidFill>
                <a:latin typeface="CG Times"/>
                <a:ea typeface="CG Times"/>
                <a:cs typeface="CG Times"/>
                <a:sym typeface="CG Times"/>
              </a:rPr>
              <a:t>We need to move away from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G Times"/>
              <a:buNone/>
            </a:pPr>
            <a:r>
              <a:rPr b="1" i="0" lang="en-US" sz="2000" u="none" cap="none" strike="noStrike">
                <a:solidFill>
                  <a:srgbClr val="FFFF00"/>
                </a:solidFill>
                <a:latin typeface="CG Times"/>
                <a:ea typeface="CG Times"/>
                <a:cs typeface="CG Times"/>
                <a:sym typeface="CG Times"/>
              </a:rPr>
              <a:t>‘flat earth’ analytics to truly realise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G Times"/>
              <a:buNone/>
            </a:pPr>
            <a:r>
              <a:rPr b="1" i="0" lang="en-US" sz="2000" u="none" cap="none" strike="noStrike">
                <a:solidFill>
                  <a:srgbClr val="FFFF00"/>
                </a:solidFill>
                <a:latin typeface="CG Times"/>
                <a:ea typeface="CG Times"/>
                <a:cs typeface="CG Times"/>
                <a:sym typeface="CG Times"/>
              </a:rPr>
              <a:t>the Digital Earth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553200" y="1219203"/>
            <a:ext cx="2036737" cy="3181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But How do we get all of the different grid systems talking to each other to do this?</a:t>
            </a: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2360" y="0"/>
            <a:ext cx="1279866" cy="450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Shape 206"/>
          <p:cNvGrpSpPr/>
          <p:nvPr/>
        </p:nvGrpSpPr>
        <p:grpSpPr>
          <a:xfrm>
            <a:off x="342907" y="2119819"/>
            <a:ext cx="8458198" cy="789556"/>
            <a:chOff x="228601" y="3656675"/>
            <a:chExt cx="8458198" cy="1052742"/>
          </a:xfrm>
        </p:grpSpPr>
        <p:sp>
          <p:nvSpPr>
            <p:cNvPr id="207" name="Shape 207"/>
            <p:cNvSpPr/>
            <p:nvPr/>
          </p:nvSpPr>
          <p:spPr>
            <a:xfrm>
              <a:off x="228601" y="3656675"/>
              <a:ext cx="1219199" cy="1052742"/>
            </a:xfrm>
            <a:prstGeom prst="homePlate">
              <a:avLst>
                <a:gd fmla="val 50000" name="adj"/>
              </a:avLst>
            </a:prstGeom>
            <a:solidFill>
              <a:srgbClr val="D8E2F3"/>
            </a:solidFill>
            <a:ln cap="flat" cmpd="sng" w="12700">
              <a:solidFill>
                <a:srgbClr val="96969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 Narrow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SWG Established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914400" y="3656675"/>
              <a:ext cx="1981199" cy="1052742"/>
            </a:xfrm>
            <a:prstGeom prst="chevron">
              <a:avLst>
                <a:gd fmla="val 50000" name="adj"/>
              </a:avLst>
            </a:prstGeom>
            <a:solidFill>
              <a:srgbClr val="D8E2F3"/>
            </a:solidFill>
            <a:ln cap="flat" cmpd="sng" w="12700">
              <a:solidFill>
                <a:srgbClr val="96969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 Narrow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Candidate Standard Drafted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 Narrow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(6-18 mths)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2362200" y="3656675"/>
              <a:ext cx="1981199" cy="1052742"/>
            </a:xfrm>
            <a:prstGeom prst="chevron">
              <a:avLst>
                <a:gd fmla="val 50000" name="adj"/>
              </a:avLst>
            </a:prstGeom>
            <a:solidFill>
              <a:srgbClr val="D8E2F3"/>
            </a:solidFill>
            <a:ln cap="flat" cmpd="sng" w="12700">
              <a:solidFill>
                <a:srgbClr val="96969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 Narrow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Public Comment Period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 Narrow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(30 days)</a:t>
              </a:r>
            </a:p>
          </p:txBody>
        </p:sp>
        <p:sp>
          <p:nvSpPr>
            <p:cNvPr id="210" name="Shape 210"/>
            <p:cNvSpPr/>
            <p:nvPr/>
          </p:nvSpPr>
          <p:spPr>
            <a:xfrm>
              <a:off x="3810000" y="3656675"/>
              <a:ext cx="1981199" cy="1052742"/>
            </a:xfrm>
            <a:prstGeom prst="chevron">
              <a:avLst>
                <a:gd fmla="val 50000" name="adj"/>
              </a:avLst>
            </a:prstGeom>
            <a:solidFill>
              <a:srgbClr val="D8E2F3"/>
            </a:solidFill>
            <a:ln cap="flat" cmpd="sng" w="12700">
              <a:solidFill>
                <a:srgbClr val="96969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 Narrow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SWG Review and Response to Comments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5257800" y="3656675"/>
              <a:ext cx="1981199" cy="1052742"/>
            </a:xfrm>
            <a:prstGeom prst="chevron">
              <a:avLst>
                <a:gd fmla="val 50000" name="adj"/>
              </a:avLst>
            </a:prstGeom>
            <a:solidFill>
              <a:srgbClr val="D8E2F3"/>
            </a:solidFill>
            <a:ln cap="flat" cmpd="sng" w="12700">
              <a:solidFill>
                <a:srgbClr val="96969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 Narrow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OGC Vote to adopt Standard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 Narrow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(45 day vote)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6705600" y="3656675"/>
              <a:ext cx="1981199" cy="1052742"/>
            </a:xfrm>
            <a:prstGeom prst="chevron">
              <a:avLst>
                <a:gd fmla="val 50000" name="adj"/>
              </a:avLst>
            </a:prstGeom>
            <a:solidFill>
              <a:srgbClr val="CCFFCC"/>
            </a:solidFill>
            <a:ln cap="flat" cmpd="sng" w="12700">
              <a:solidFill>
                <a:srgbClr val="96969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 Narrow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OGC Approval for Adoption</a:t>
              </a:r>
            </a:p>
          </p:txBody>
        </p:sp>
      </p:grpSp>
      <p:sp>
        <p:nvSpPr>
          <p:cNvPr id="213" name="Shape 213"/>
          <p:cNvSpPr txBox="1"/>
          <p:nvPr/>
        </p:nvSpPr>
        <p:spPr>
          <a:xfrm>
            <a:off x="1835696" y="3200400"/>
            <a:ext cx="5837311" cy="342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OGC Standards Development Pipeline</a:t>
            </a:r>
          </a:p>
        </p:txBody>
      </p:sp>
      <p:grpSp>
        <p:nvGrpSpPr>
          <p:cNvPr id="214" name="Shape 214"/>
          <p:cNvGrpSpPr/>
          <p:nvPr/>
        </p:nvGrpSpPr>
        <p:grpSpPr>
          <a:xfrm>
            <a:off x="6858009" y="987574"/>
            <a:ext cx="1943098" cy="1075096"/>
            <a:chOff x="6858000" y="1316762"/>
            <a:chExt cx="1943098" cy="1433462"/>
          </a:xfrm>
        </p:grpSpPr>
        <p:sp>
          <p:nvSpPr>
            <p:cNvPr id="215" name="Shape 215"/>
            <p:cNvSpPr txBox="1"/>
            <p:nvPr/>
          </p:nvSpPr>
          <p:spPr>
            <a:xfrm>
              <a:off x="6858000" y="1316762"/>
              <a:ext cx="1943098" cy="5679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ct val="25000"/>
                <a:buFont typeface="CG Times"/>
                <a:buNone/>
              </a:pPr>
              <a:r>
                <a:rPr b="1" i="0" lang="en-US" sz="1800" u="none" cap="none" strike="noStrike">
                  <a:solidFill>
                    <a:srgbClr val="0070C0"/>
                  </a:solidFill>
                  <a:latin typeface="CG Times"/>
                  <a:ea typeface="CG Times"/>
                  <a:cs typeface="CG Times"/>
                  <a:sym typeface="CG Times"/>
                </a:rPr>
                <a:t>Adoption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ct val="25000"/>
                <a:buFont typeface="CG Times"/>
                <a:buNone/>
              </a:pPr>
              <a:r>
                <a:rPr b="1" i="0" lang="en-US" sz="1800" u="none" cap="none" strike="noStrike">
                  <a:solidFill>
                    <a:srgbClr val="0070C0"/>
                  </a:solidFill>
                  <a:latin typeface="CG Times"/>
                  <a:ea typeface="CG Times"/>
                  <a:cs typeface="CG Times"/>
                  <a:sym typeface="CG Times"/>
                </a:rPr>
                <a:t>June 2017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7639046" y="2057398"/>
              <a:ext cx="342899" cy="692827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70C0"/>
            </a:solidFill>
            <a:ln cap="flat" cmpd="sng" w="12700">
              <a:solidFill>
                <a:srgbClr val="96969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endParaRPr>
            </a:p>
          </p:txBody>
        </p:sp>
      </p:grp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2360" y="0"/>
            <a:ext cx="1279866" cy="45046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>
            <p:ph type="title"/>
          </p:nvPr>
        </p:nvSpPr>
        <p:spPr>
          <a:xfrm>
            <a:off x="231782" y="102394"/>
            <a:ext cx="8683625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Developing the DGGS Standard!</a:t>
            </a:r>
          </a:p>
        </p:txBody>
      </p:sp>
      <p:grpSp>
        <p:nvGrpSpPr>
          <p:cNvPr id="219" name="Shape 219"/>
          <p:cNvGrpSpPr/>
          <p:nvPr/>
        </p:nvGrpSpPr>
        <p:grpSpPr>
          <a:xfrm>
            <a:off x="29504" y="956677"/>
            <a:ext cx="1943098" cy="1142372"/>
            <a:chOff x="6906552" y="1316762"/>
            <a:chExt cx="1943098" cy="1523164"/>
          </a:xfrm>
        </p:grpSpPr>
        <p:sp>
          <p:nvSpPr>
            <p:cNvPr id="220" name="Shape 220"/>
            <p:cNvSpPr txBox="1"/>
            <p:nvPr/>
          </p:nvSpPr>
          <p:spPr>
            <a:xfrm>
              <a:off x="6906552" y="1316762"/>
              <a:ext cx="1943098" cy="5679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ct val="25000"/>
                <a:buFont typeface="CG Times"/>
                <a:buNone/>
              </a:pPr>
              <a:r>
                <a:rPr b="1" i="0" lang="en-US" sz="1800" u="none" cap="none" strike="noStrike">
                  <a:solidFill>
                    <a:srgbClr val="0070C0"/>
                  </a:solidFill>
                  <a:latin typeface="CG Times"/>
                  <a:ea typeface="CG Times"/>
                  <a:cs typeface="CG Times"/>
                  <a:sym typeface="CG Times"/>
                </a:rPr>
                <a:t>DGGS SWG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ct val="25000"/>
                <a:buFont typeface="CG Times"/>
                <a:buNone/>
              </a:pPr>
              <a:r>
                <a:rPr b="1" i="0" lang="en-US" sz="1800" u="none" cap="none" strike="noStrike">
                  <a:solidFill>
                    <a:srgbClr val="0070C0"/>
                  </a:solidFill>
                  <a:latin typeface="CG Times"/>
                  <a:ea typeface="CG Times"/>
                  <a:cs typeface="CG Times"/>
                  <a:sym typeface="CG Times"/>
                </a:rPr>
                <a:t>March 2014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7639046" y="2147100"/>
              <a:ext cx="342899" cy="692827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70C0"/>
            </a:solidFill>
            <a:ln cap="flat" cmpd="sng" w="12700">
              <a:solidFill>
                <a:srgbClr val="96969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endParaRPr>
            </a:p>
          </p:txBody>
        </p:sp>
      </p:grpSp>
      <p:pic>
        <p:nvPicPr>
          <p:cNvPr id="222" name="Shape 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151" y="1590137"/>
            <a:ext cx="555847" cy="498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231782" y="102394"/>
            <a:ext cx="8683625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533400" y="987574"/>
            <a:ext cx="8229600" cy="3748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Technologies based on DGGS reference frames can facilitate rapid discovery, visualisation, analysis, fusion and dissemination of diverse geospatial &amp; geostatistical data.</a:t>
            </a:r>
          </a:p>
          <a:p>
            <a:pPr indent="-342900" lvl="0" marL="3429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DGGS have the potential to transcend and therefore unify the traditionally divergent paradigms of raster, vector, point-cloud &amp; gazetted place.</a:t>
            </a:r>
          </a:p>
          <a:p>
            <a:pPr indent="-342900" lvl="0" marL="3429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DGGS are inherently suited to cloud- and  </a:t>
            </a:r>
            <a:br>
              <a:rPr b="0" i="0" lang="en-US" sz="16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HPC-based computing environments.</a:t>
            </a:r>
          </a:p>
          <a:p>
            <a:pPr indent="-342900" lvl="0" marL="3429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DGGS provide a common spatial analysis 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      framework that has many synergies with the 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      proposed UN-GGIM Global Statistical Geospatial 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      Framework.</a:t>
            </a:r>
          </a:p>
        </p:txBody>
      </p:sp>
      <p:grpSp>
        <p:nvGrpSpPr>
          <p:cNvPr id="229" name="Shape 229"/>
          <p:cNvGrpSpPr/>
          <p:nvPr/>
        </p:nvGrpSpPr>
        <p:grpSpPr>
          <a:xfrm>
            <a:off x="6084167" y="4227908"/>
            <a:ext cx="2281953" cy="915589"/>
            <a:chOff x="6982949" y="883553"/>
            <a:chExt cx="2394193" cy="1537334"/>
          </a:xfrm>
        </p:grpSpPr>
        <p:pic>
          <p:nvPicPr>
            <p:cNvPr id="230" name="Shape 2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82949" y="1124744"/>
              <a:ext cx="838246" cy="1064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Shape 2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05272" y="883553"/>
              <a:ext cx="1571869" cy="15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Shape 232"/>
          <p:cNvGrpSpPr/>
          <p:nvPr/>
        </p:nvGrpSpPr>
        <p:grpSpPr>
          <a:xfrm>
            <a:off x="5395154" y="2578137"/>
            <a:ext cx="3209186" cy="1649772"/>
            <a:chOff x="4082407" y="1484783"/>
            <a:chExt cx="4608512" cy="2488393"/>
          </a:xfrm>
        </p:grpSpPr>
        <p:pic>
          <p:nvPicPr>
            <p:cNvPr id="233" name="Shape 2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82407" y="1484783"/>
              <a:ext cx="4608512" cy="2275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Shape 234"/>
            <p:cNvSpPr txBox="1"/>
            <p:nvPr/>
          </p:nvSpPr>
          <p:spPr>
            <a:xfrm>
              <a:off x="4934032" y="3555373"/>
              <a:ext cx="3492010" cy="4178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G Times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G Times"/>
                  <a:ea typeface="CG Times"/>
                  <a:cs typeface="CG Times"/>
                  <a:sym typeface="CG Times"/>
                </a:rPr>
                <a:t>(Samavati, F., &amp; Runions, A., 2016, fig.3)</a:t>
              </a:r>
            </a:p>
          </p:txBody>
        </p:sp>
      </p:grpSp>
      <p:pic>
        <p:nvPicPr>
          <p:cNvPr id="235" name="Shape 2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2360" y="0"/>
            <a:ext cx="1279866" cy="450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231782" y="102394"/>
            <a:ext cx="8683625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DGGS and IoT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346075" y="959644"/>
            <a:ext cx="8458200" cy="3668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54013" lvl="0" marL="3540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012" lvl="1" marL="56991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533400" y="895350"/>
            <a:ext cx="84582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33363" lvl="0" marL="23336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Explosion in the volume, velocity and variety of geospatial and geoscientific data due to rapid growth in global sensor networks </a:t>
            </a:r>
          </a:p>
          <a:p>
            <a:pPr indent="-233363" lvl="0" marL="233363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92E5C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IoT data is usually point based but has finite spatial and temporal resolution</a:t>
            </a:r>
          </a:p>
          <a:p>
            <a:pPr indent="-233363" lvl="0" marL="233363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92E5C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Uncertainty and coverage are often ignored in referencing through infinitesimal point location (CRS)</a:t>
            </a:r>
          </a:p>
          <a:p>
            <a:pPr indent="-233363" lvl="0" marL="233363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92E5C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a DGGS sensor data may be stored using both the location and resolution/coverage of the sensor in question</a:t>
            </a:r>
          </a:p>
          <a:p>
            <a:pPr indent="-233363" lvl="0" marL="233363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92E5C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DGGS offers cells of appropriate size which are universally compatible and extremely efficient for storing and analysis</a:t>
            </a:r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2360" y="0"/>
            <a:ext cx="1279866" cy="450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457200" y="311943"/>
            <a:ext cx="8435279" cy="461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A problem with ‘Big Data’ and the ‘Digital Earth’…</a:t>
            </a:r>
          </a:p>
        </p:txBody>
      </p:sp>
      <p:pic>
        <p:nvPicPr>
          <p:cNvPr descr="layer" id="249" name="Shape 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1532540"/>
            <a:ext cx="3389243" cy="26575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5224616" y="723647"/>
            <a:ext cx="359585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Arbitrary rasters need resampling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 we can integrate data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4695878" y="4434666"/>
            <a:ext cx="39805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how do we integrate vectors????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293454" y="4182157"/>
            <a:ext cx="41345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ANZLIC National Nested Grid was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good start for raster integration…</a:t>
            </a:r>
          </a:p>
        </p:txBody>
      </p:sp>
      <p:sp>
        <p:nvSpPr>
          <p:cNvPr id="253" name="Shape 253"/>
          <p:cNvSpPr/>
          <p:nvPr/>
        </p:nvSpPr>
        <p:spPr>
          <a:xfrm>
            <a:off x="1187624" y="817450"/>
            <a:ext cx="2953509" cy="57888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Conventional GIS approach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the Digital Earth doesn’t scale</a:t>
            </a:r>
          </a:p>
        </p:txBody>
      </p:sp>
      <p:grpSp>
        <p:nvGrpSpPr>
          <p:cNvPr id="254" name="Shape 254"/>
          <p:cNvGrpSpPr/>
          <p:nvPr/>
        </p:nvGrpSpPr>
        <p:grpSpPr>
          <a:xfrm>
            <a:off x="5763325" y="2882868"/>
            <a:ext cx="2286397" cy="1641472"/>
            <a:chOff x="1187624" y="1497012"/>
            <a:chExt cx="2664295" cy="1655787"/>
          </a:xfrm>
        </p:grpSpPr>
        <p:grpSp>
          <p:nvGrpSpPr>
            <p:cNvPr id="255" name="Shape 255"/>
            <p:cNvGrpSpPr/>
            <p:nvPr/>
          </p:nvGrpSpPr>
          <p:grpSpPr>
            <a:xfrm>
              <a:off x="1187624" y="1497012"/>
              <a:ext cx="2664295" cy="1643955"/>
              <a:chOff x="1187624" y="1497012"/>
              <a:chExt cx="2664295" cy="1643955"/>
            </a:xfrm>
          </p:grpSpPr>
          <p:sp>
            <p:nvSpPr>
              <p:cNvPr id="256" name="Shape 256"/>
              <p:cNvSpPr/>
              <p:nvPr/>
            </p:nvSpPr>
            <p:spPr>
              <a:xfrm>
                <a:off x="1187624" y="1497012"/>
                <a:ext cx="2664295" cy="1643955"/>
              </a:xfrm>
              <a:prstGeom prst="rect">
                <a:avLst/>
              </a:prstGeom>
              <a:solidFill>
                <a:srgbClr val="92D050">
                  <a:alpha val="49803"/>
                </a:srgbClr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6800" lIns="90000" rIns="90000" tIns="46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7" name="Shape 257"/>
              <p:cNvCxnSpPr/>
              <p:nvPr/>
            </p:nvCxnSpPr>
            <p:spPr>
              <a:xfrm>
                <a:off x="13316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8" name="Shape 258"/>
              <p:cNvCxnSpPr/>
              <p:nvPr/>
            </p:nvCxnSpPr>
            <p:spPr>
              <a:xfrm>
                <a:off x="14840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9" name="Shape 259"/>
              <p:cNvCxnSpPr/>
              <p:nvPr/>
            </p:nvCxnSpPr>
            <p:spPr>
              <a:xfrm>
                <a:off x="16364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0" name="Shape 260"/>
              <p:cNvCxnSpPr/>
              <p:nvPr/>
            </p:nvCxnSpPr>
            <p:spPr>
              <a:xfrm>
                <a:off x="17888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1" name="Shape 261"/>
              <p:cNvCxnSpPr/>
              <p:nvPr/>
            </p:nvCxnSpPr>
            <p:spPr>
              <a:xfrm>
                <a:off x="19412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2" name="Shape 262"/>
              <p:cNvCxnSpPr/>
              <p:nvPr/>
            </p:nvCxnSpPr>
            <p:spPr>
              <a:xfrm>
                <a:off x="20936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3" name="Shape 263"/>
              <p:cNvCxnSpPr/>
              <p:nvPr/>
            </p:nvCxnSpPr>
            <p:spPr>
              <a:xfrm>
                <a:off x="22460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4" name="Shape 264"/>
              <p:cNvCxnSpPr/>
              <p:nvPr/>
            </p:nvCxnSpPr>
            <p:spPr>
              <a:xfrm>
                <a:off x="23984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" name="Shape 265"/>
              <p:cNvCxnSpPr/>
              <p:nvPr/>
            </p:nvCxnSpPr>
            <p:spPr>
              <a:xfrm>
                <a:off x="25508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6" name="Shape 266"/>
              <p:cNvCxnSpPr/>
              <p:nvPr/>
            </p:nvCxnSpPr>
            <p:spPr>
              <a:xfrm>
                <a:off x="27032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7" name="Shape 267"/>
              <p:cNvCxnSpPr/>
              <p:nvPr/>
            </p:nvCxnSpPr>
            <p:spPr>
              <a:xfrm>
                <a:off x="28556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8" name="Shape 268"/>
              <p:cNvCxnSpPr/>
              <p:nvPr/>
            </p:nvCxnSpPr>
            <p:spPr>
              <a:xfrm>
                <a:off x="30080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9" name="Shape 269"/>
              <p:cNvCxnSpPr/>
              <p:nvPr/>
            </p:nvCxnSpPr>
            <p:spPr>
              <a:xfrm>
                <a:off x="31604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0" name="Shape 270"/>
              <p:cNvCxnSpPr/>
              <p:nvPr/>
            </p:nvCxnSpPr>
            <p:spPr>
              <a:xfrm>
                <a:off x="3312839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1" name="Shape 271"/>
              <p:cNvCxnSpPr/>
              <p:nvPr/>
            </p:nvCxnSpPr>
            <p:spPr>
              <a:xfrm>
                <a:off x="3465239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2" name="Shape 272"/>
              <p:cNvCxnSpPr/>
              <p:nvPr/>
            </p:nvCxnSpPr>
            <p:spPr>
              <a:xfrm>
                <a:off x="3617639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3" name="Shape 273"/>
              <p:cNvCxnSpPr/>
              <p:nvPr/>
            </p:nvCxnSpPr>
            <p:spPr>
              <a:xfrm>
                <a:off x="3770039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74" name="Shape 274"/>
            <p:cNvCxnSpPr/>
            <p:nvPr/>
          </p:nvCxnSpPr>
          <p:spPr>
            <a:xfrm>
              <a:off x="1187624" y="16288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Shape 275"/>
            <p:cNvCxnSpPr/>
            <p:nvPr/>
          </p:nvCxnSpPr>
          <p:spPr>
            <a:xfrm>
              <a:off x="1187624" y="17812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Shape 276"/>
            <p:cNvCxnSpPr/>
            <p:nvPr/>
          </p:nvCxnSpPr>
          <p:spPr>
            <a:xfrm>
              <a:off x="1187624" y="19336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Shape 277"/>
            <p:cNvCxnSpPr/>
            <p:nvPr/>
          </p:nvCxnSpPr>
          <p:spPr>
            <a:xfrm>
              <a:off x="1187624" y="20860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Shape 278"/>
            <p:cNvCxnSpPr/>
            <p:nvPr/>
          </p:nvCxnSpPr>
          <p:spPr>
            <a:xfrm>
              <a:off x="1187624" y="22384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" name="Shape 279"/>
            <p:cNvCxnSpPr/>
            <p:nvPr/>
          </p:nvCxnSpPr>
          <p:spPr>
            <a:xfrm>
              <a:off x="1187624" y="23908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" name="Shape 280"/>
            <p:cNvCxnSpPr/>
            <p:nvPr/>
          </p:nvCxnSpPr>
          <p:spPr>
            <a:xfrm>
              <a:off x="1187624" y="25432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Shape 281"/>
            <p:cNvCxnSpPr/>
            <p:nvPr/>
          </p:nvCxnSpPr>
          <p:spPr>
            <a:xfrm>
              <a:off x="1187624" y="26956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" name="Shape 282"/>
            <p:cNvCxnSpPr/>
            <p:nvPr/>
          </p:nvCxnSpPr>
          <p:spPr>
            <a:xfrm>
              <a:off x="1187624" y="28480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Shape 283"/>
            <p:cNvCxnSpPr/>
            <p:nvPr/>
          </p:nvCxnSpPr>
          <p:spPr>
            <a:xfrm>
              <a:off x="1187624" y="30004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Shape 284"/>
            <p:cNvCxnSpPr/>
            <p:nvPr/>
          </p:nvCxnSpPr>
          <p:spPr>
            <a:xfrm>
              <a:off x="1187624" y="31528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5" name="Shape 285"/>
          <p:cNvGrpSpPr/>
          <p:nvPr/>
        </p:nvGrpSpPr>
        <p:grpSpPr>
          <a:xfrm>
            <a:off x="5086057" y="2882867"/>
            <a:ext cx="1560557" cy="1046092"/>
            <a:chOff x="1187624" y="1497012"/>
            <a:chExt cx="2664295" cy="1655787"/>
          </a:xfrm>
        </p:grpSpPr>
        <p:grpSp>
          <p:nvGrpSpPr>
            <p:cNvPr id="286" name="Shape 286"/>
            <p:cNvGrpSpPr/>
            <p:nvPr/>
          </p:nvGrpSpPr>
          <p:grpSpPr>
            <a:xfrm>
              <a:off x="1187624" y="1497012"/>
              <a:ext cx="2664295" cy="1643955"/>
              <a:chOff x="1187624" y="1497012"/>
              <a:chExt cx="2664295" cy="1643955"/>
            </a:xfrm>
          </p:grpSpPr>
          <p:sp>
            <p:nvSpPr>
              <p:cNvPr id="287" name="Shape 287"/>
              <p:cNvSpPr/>
              <p:nvPr/>
            </p:nvSpPr>
            <p:spPr>
              <a:xfrm>
                <a:off x="1187624" y="1497012"/>
                <a:ext cx="2664295" cy="1643955"/>
              </a:xfrm>
              <a:prstGeom prst="rect">
                <a:avLst/>
              </a:prstGeom>
              <a:solidFill>
                <a:srgbClr val="C00000">
                  <a:alpha val="49803"/>
                </a:srgbClr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6800" lIns="90000" rIns="90000" tIns="46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8" name="Shape 288"/>
              <p:cNvCxnSpPr/>
              <p:nvPr/>
            </p:nvCxnSpPr>
            <p:spPr>
              <a:xfrm>
                <a:off x="13316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9" name="Shape 289"/>
              <p:cNvCxnSpPr/>
              <p:nvPr/>
            </p:nvCxnSpPr>
            <p:spPr>
              <a:xfrm>
                <a:off x="14840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" name="Shape 290"/>
              <p:cNvCxnSpPr/>
              <p:nvPr/>
            </p:nvCxnSpPr>
            <p:spPr>
              <a:xfrm>
                <a:off x="16364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" name="Shape 291"/>
              <p:cNvCxnSpPr/>
              <p:nvPr/>
            </p:nvCxnSpPr>
            <p:spPr>
              <a:xfrm>
                <a:off x="17888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2" name="Shape 292"/>
              <p:cNvCxnSpPr/>
              <p:nvPr/>
            </p:nvCxnSpPr>
            <p:spPr>
              <a:xfrm>
                <a:off x="19412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3" name="Shape 293"/>
              <p:cNvCxnSpPr/>
              <p:nvPr/>
            </p:nvCxnSpPr>
            <p:spPr>
              <a:xfrm>
                <a:off x="20936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4" name="Shape 294"/>
              <p:cNvCxnSpPr/>
              <p:nvPr/>
            </p:nvCxnSpPr>
            <p:spPr>
              <a:xfrm>
                <a:off x="22460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5" name="Shape 295"/>
              <p:cNvCxnSpPr/>
              <p:nvPr/>
            </p:nvCxnSpPr>
            <p:spPr>
              <a:xfrm>
                <a:off x="23984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6" name="Shape 296"/>
              <p:cNvCxnSpPr/>
              <p:nvPr/>
            </p:nvCxnSpPr>
            <p:spPr>
              <a:xfrm>
                <a:off x="25508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7" name="Shape 297"/>
              <p:cNvCxnSpPr/>
              <p:nvPr/>
            </p:nvCxnSpPr>
            <p:spPr>
              <a:xfrm>
                <a:off x="27032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8" name="Shape 298"/>
              <p:cNvCxnSpPr/>
              <p:nvPr/>
            </p:nvCxnSpPr>
            <p:spPr>
              <a:xfrm>
                <a:off x="28556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9" name="Shape 299"/>
              <p:cNvCxnSpPr/>
              <p:nvPr/>
            </p:nvCxnSpPr>
            <p:spPr>
              <a:xfrm>
                <a:off x="30080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0" name="Shape 300"/>
              <p:cNvCxnSpPr/>
              <p:nvPr/>
            </p:nvCxnSpPr>
            <p:spPr>
              <a:xfrm>
                <a:off x="31604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1" name="Shape 301"/>
              <p:cNvCxnSpPr/>
              <p:nvPr/>
            </p:nvCxnSpPr>
            <p:spPr>
              <a:xfrm>
                <a:off x="3312839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2" name="Shape 302"/>
              <p:cNvCxnSpPr/>
              <p:nvPr/>
            </p:nvCxnSpPr>
            <p:spPr>
              <a:xfrm>
                <a:off x="3465239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3" name="Shape 303"/>
              <p:cNvCxnSpPr/>
              <p:nvPr/>
            </p:nvCxnSpPr>
            <p:spPr>
              <a:xfrm>
                <a:off x="3617639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4" name="Shape 304"/>
              <p:cNvCxnSpPr/>
              <p:nvPr/>
            </p:nvCxnSpPr>
            <p:spPr>
              <a:xfrm>
                <a:off x="3770039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305" name="Shape 305"/>
            <p:cNvCxnSpPr/>
            <p:nvPr/>
          </p:nvCxnSpPr>
          <p:spPr>
            <a:xfrm>
              <a:off x="1187624" y="16288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Shape 306"/>
            <p:cNvCxnSpPr/>
            <p:nvPr/>
          </p:nvCxnSpPr>
          <p:spPr>
            <a:xfrm>
              <a:off x="1187624" y="17812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" name="Shape 307"/>
            <p:cNvCxnSpPr/>
            <p:nvPr/>
          </p:nvCxnSpPr>
          <p:spPr>
            <a:xfrm>
              <a:off x="1187624" y="19336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" name="Shape 308"/>
            <p:cNvCxnSpPr/>
            <p:nvPr/>
          </p:nvCxnSpPr>
          <p:spPr>
            <a:xfrm>
              <a:off x="1187624" y="20860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Shape 309"/>
            <p:cNvCxnSpPr/>
            <p:nvPr/>
          </p:nvCxnSpPr>
          <p:spPr>
            <a:xfrm>
              <a:off x="1187624" y="22384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" name="Shape 310"/>
            <p:cNvCxnSpPr/>
            <p:nvPr/>
          </p:nvCxnSpPr>
          <p:spPr>
            <a:xfrm>
              <a:off x="1187624" y="23908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" name="Shape 311"/>
            <p:cNvCxnSpPr/>
            <p:nvPr/>
          </p:nvCxnSpPr>
          <p:spPr>
            <a:xfrm>
              <a:off x="1187624" y="25432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Shape 312"/>
            <p:cNvCxnSpPr/>
            <p:nvPr/>
          </p:nvCxnSpPr>
          <p:spPr>
            <a:xfrm>
              <a:off x="1187624" y="26956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Shape 313"/>
            <p:cNvCxnSpPr/>
            <p:nvPr/>
          </p:nvCxnSpPr>
          <p:spPr>
            <a:xfrm>
              <a:off x="1187624" y="28480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Shape 314"/>
            <p:cNvCxnSpPr/>
            <p:nvPr/>
          </p:nvCxnSpPr>
          <p:spPr>
            <a:xfrm>
              <a:off x="1187624" y="30004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Shape 315"/>
            <p:cNvCxnSpPr/>
            <p:nvPr/>
          </p:nvCxnSpPr>
          <p:spPr>
            <a:xfrm>
              <a:off x="1187624" y="31528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16" name="Shape 316"/>
          <p:cNvGrpSpPr/>
          <p:nvPr/>
        </p:nvGrpSpPr>
        <p:grpSpPr>
          <a:xfrm>
            <a:off x="6206489" y="3219821"/>
            <a:ext cx="741775" cy="432217"/>
            <a:chOff x="1187624" y="1497012"/>
            <a:chExt cx="2664295" cy="1655787"/>
          </a:xfrm>
        </p:grpSpPr>
        <p:grpSp>
          <p:nvGrpSpPr>
            <p:cNvPr id="317" name="Shape 317"/>
            <p:cNvGrpSpPr/>
            <p:nvPr/>
          </p:nvGrpSpPr>
          <p:grpSpPr>
            <a:xfrm>
              <a:off x="1187624" y="1497012"/>
              <a:ext cx="2664295" cy="1643955"/>
              <a:chOff x="1187624" y="1497012"/>
              <a:chExt cx="2664295" cy="1643955"/>
            </a:xfrm>
          </p:grpSpPr>
          <p:sp>
            <p:nvSpPr>
              <p:cNvPr id="318" name="Shape 318"/>
              <p:cNvSpPr/>
              <p:nvPr/>
            </p:nvSpPr>
            <p:spPr>
              <a:xfrm>
                <a:off x="1187624" y="1497012"/>
                <a:ext cx="2664295" cy="1643955"/>
              </a:xfrm>
              <a:prstGeom prst="rect">
                <a:avLst/>
              </a:prstGeom>
              <a:solidFill>
                <a:srgbClr val="F0E442">
                  <a:alpha val="49803"/>
                </a:srgbClr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6800" lIns="90000" rIns="90000" tIns="46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9" name="Shape 319"/>
              <p:cNvCxnSpPr/>
              <p:nvPr/>
            </p:nvCxnSpPr>
            <p:spPr>
              <a:xfrm>
                <a:off x="13316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0" name="Shape 320"/>
              <p:cNvCxnSpPr/>
              <p:nvPr/>
            </p:nvCxnSpPr>
            <p:spPr>
              <a:xfrm>
                <a:off x="14840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1" name="Shape 321"/>
              <p:cNvCxnSpPr/>
              <p:nvPr/>
            </p:nvCxnSpPr>
            <p:spPr>
              <a:xfrm>
                <a:off x="16364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2" name="Shape 322"/>
              <p:cNvCxnSpPr/>
              <p:nvPr/>
            </p:nvCxnSpPr>
            <p:spPr>
              <a:xfrm>
                <a:off x="17888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3" name="Shape 323"/>
              <p:cNvCxnSpPr/>
              <p:nvPr/>
            </p:nvCxnSpPr>
            <p:spPr>
              <a:xfrm>
                <a:off x="19412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4" name="Shape 324"/>
              <p:cNvCxnSpPr/>
              <p:nvPr/>
            </p:nvCxnSpPr>
            <p:spPr>
              <a:xfrm>
                <a:off x="20936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5" name="Shape 325"/>
              <p:cNvCxnSpPr/>
              <p:nvPr/>
            </p:nvCxnSpPr>
            <p:spPr>
              <a:xfrm>
                <a:off x="22460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6" name="Shape 326"/>
              <p:cNvCxnSpPr/>
              <p:nvPr/>
            </p:nvCxnSpPr>
            <p:spPr>
              <a:xfrm>
                <a:off x="23984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7" name="Shape 327"/>
              <p:cNvCxnSpPr/>
              <p:nvPr/>
            </p:nvCxnSpPr>
            <p:spPr>
              <a:xfrm>
                <a:off x="25508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8" name="Shape 328"/>
              <p:cNvCxnSpPr/>
              <p:nvPr/>
            </p:nvCxnSpPr>
            <p:spPr>
              <a:xfrm>
                <a:off x="27032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9" name="Shape 329"/>
              <p:cNvCxnSpPr/>
              <p:nvPr/>
            </p:nvCxnSpPr>
            <p:spPr>
              <a:xfrm>
                <a:off x="28556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0" name="Shape 330"/>
              <p:cNvCxnSpPr/>
              <p:nvPr/>
            </p:nvCxnSpPr>
            <p:spPr>
              <a:xfrm>
                <a:off x="30080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1" name="Shape 331"/>
              <p:cNvCxnSpPr/>
              <p:nvPr/>
            </p:nvCxnSpPr>
            <p:spPr>
              <a:xfrm>
                <a:off x="3160440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2" name="Shape 332"/>
              <p:cNvCxnSpPr/>
              <p:nvPr/>
            </p:nvCxnSpPr>
            <p:spPr>
              <a:xfrm>
                <a:off x="3312839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3" name="Shape 333"/>
              <p:cNvCxnSpPr/>
              <p:nvPr/>
            </p:nvCxnSpPr>
            <p:spPr>
              <a:xfrm>
                <a:off x="3465239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4" name="Shape 334"/>
              <p:cNvCxnSpPr/>
              <p:nvPr/>
            </p:nvCxnSpPr>
            <p:spPr>
              <a:xfrm>
                <a:off x="3617639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5" name="Shape 335"/>
              <p:cNvCxnSpPr/>
              <p:nvPr/>
            </p:nvCxnSpPr>
            <p:spPr>
              <a:xfrm>
                <a:off x="3770039" y="1497012"/>
                <a:ext cx="0" cy="1643955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336" name="Shape 336"/>
            <p:cNvCxnSpPr/>
            <p:nvPr/>
          </p:nvCxnSpPr>
          <p:spPr>
            <a:xfrm>
              <a:off x="1187624" y="16288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Shape 337"/>
            <p:cNvCxnSpPr/>
            <p:nvPr/>
          </p:nvCxnSpPr>
          <p:spPr>
            <a:xfrm>
              <a:off x="1187624" y="17812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Shape 338"/>
            <p:cNvCxnSpPr/>
            <p:nvPr/>
          </p:nvCxnSpPr>
          <p:spPr>
            <a:xfrm>
              <a:off x="1187624" y="19336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Shape 339"/>
            <p:cNvCxnSpPr/>
            <p:nvPr/>
          </p:nvCxnSpPr>
          <p:spPr>
            <a:xfrm>
              <a:off x="1187624" y="20860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" name="Shape 340"/>
            <p:cNvCxnSpPr/>
            <p:nvPr/>
          </p:nvCxnSpPr>
          <p:spPr>
            <a:xfrm>
              <a:off x="1187624" y="22384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" name="Shape 341"/>
            <p:cNvCxnSpPr/>
            <p:nvPr/>
          </p:nvCxnSpPr>
          <p:spPr>
            <a:xfrm>
              <a:off x="1187624" y="23908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" name="Shape 342"/>
            <p:cNvCxnSpPr/>
            <p:nvPr/>
          </p:nvCxnSpPr>
          <p:spPr>
            <a:xfrm>
              <a:off x="1187624" y="25432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" name="Shape 343"/>
            <p:cNvCxnSpPr/>
            <p:nvPr/>
          </p:nvCxnSpPr>
          <p:spPr>
            <a:xfrm>
              <a:off x="1187624" y="26956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" name="Shape 344"/>
            <p:cNvCxnSpPr/>
            <p:nvPr/>
          </p:nvCxnSpPr>
          <p:spPr>
            <a:xfrm>
              <a:off x="1187624" y="28480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5" name="Shape 345"/>
            <p:cNvCxnSpPr/>
            <p:nvPr/>
          </p:nvCxnSpPr>
          <p:spPr>
            <a:xfrm>
              <a:off x="1187624" y="30004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6" name="Shape 346"/>
            <p:cNvCxnSpPr/>
            <p:nvPr/>
          </p:nvCxnSpPr>
          <p:spPr>
            <a:xfrm>
              <a:off x="1187624" y="3152800"/>
              <a:ext cx="2664295" cy="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4D4D4F">
                  <a:alpha val="3882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7" name="Shape 347"/>
          <p:cNvSpPr/>
          <p:nvPr/>
        </p:nvSpPr>
        <p:spPr>
          <a:xfrm>
            <a:off x="6230316" y="3338573"/>
            <a:ext cx="388316" cy="25551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6800" lIns="90000" rIns="90000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6086300" y="3194558"/>
            <a:ext cx="1079787" cy="917106"/>
          </a:xfrm>
          <a:custGeom>
            <a:pathLst>
              <a:path extrusionOk="0" h="120000" w="120000">
                <a:moveTo>
                  <a:pt x="27286" y="9045"/>
                </a:moveTo>
                <a:lnTo>
                  <a:pt x="84649" y="0"/>
                </a:lnTo>
                <a:lnTo>
                  <a:pt x="84649" y="0"/>
                </a:lnTo>
                <a:cubicBezTo>
                  <a:pt x="90539" y="8140"/>
                  <a:pt x="120671" y="32261"/>
                  <a:pt x="119988" y="48844"/>
                </a:cubicBezTo>
                <a:cubicBezTo>
                  <a:pt x="119305" y="65427"/>
                  <a:pt x="99843" y="96381"/>
                  <a:pt x="80551" y="99497"/>
                </a:cubicBezTo>
                <a:cubicBezTo>
                  <a:pt x="61260" y="102613"/>
                  <a:pt x="14909" y="64120"/>
                  <a:pt x="4239" y="67537"/>
                </a:cubicBezTo>
                <a:cubicBezTo>
                  <a:pt x="-6430" y="70954"/>
                  <a:pt x="5050" y="95477"/>
                  <a:pt x="16531" y="119999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6800" lIns="90000" rIns="90000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5723221" y="3162132"/>
            <a:ext cx="1073814" cy="433205"/>
          </a:xfrm>
          <a:custGeom>
            <a:pathLst>
              <a:path extrusionOk="0" h="120000" w="120000">
                <a:moveTo>
                  <a:pt x="63861" y="1276"/>
                </a:moveTo>
                <a:lnTo>
                  <a:pt x="63861" y="1276"/>
                </a:lnTo>
                <a:cubicBezTo>
                  <a:pt x="67123" y="3829"/>
                  <a:pt x="70444" y="5959"/>
                  <a:pt x="73646" y="8936"/>
                </a:cubicBezTo>
                <a:cubicBezTo>
                  <a:pt x="75948" y="11075"/>
                  <a:pt x="78073" y="14252"/>
                  <a:pt x="80342" y="16595"/>
                </a:cubicBezTo>
                <a:cubicBezTo>
                  <a:pt x="82196" y="18511"/>
                  <a:pt x="84160" y="19740"/>
                  <a:pt x="86007" y="21702"/>
                </a:cubicBezTo>
                <a:cubicBezTo>
                  <a:pt x="87771" y="23576"/>
                  <a:pt x="89380" y="26283"/>
                  <a:pt x="91157" y="28085"/>
                </a:cubicBezTo>
                <a:cubicBezTo>
                  <a:pt x="93167" y="30123"/>
                  <a:pt x="95257" y="31644"/>
                  <a:pt x="97337" y="33191"/>
                </a:cubicBezTo>
                <a:cubicBezTo>
                  <a:pt x="98693" y="34199"/>
                  <a:pt x="100138" y="34472"/>
                  <a:pt x="101457" y="35744"/>
                </a:cubicBezTo>
                <a:cubicBezTo>
                  <a:pt x="104879" y="39043"/>
                  <a:pt x="105746" y="40704"/>
                  <a:pt x="108152" y="44680"/>
                </a:cubicBezTo>
                <a:cubicBezTo>
                  <a:pt x="108839" y="47234"/>
                  <a:pt x="109659" y="49595"/>
                  <a:pt x="110212" y="52340"/>
                </a:cubicBezTo>
                <a:cubicBezTo>
                  <a:pt x="110556" y="54042"/>
                  <a:pt x="110835" y="55833"/>
                  <a:pt x="111242" y="57446"/>
                </a:cubicBezTo>
                <a:cubicBezTo>
                  <a:pt x="112344" y="61813"/>
                  <a:pt x="112928" y="62901"/>
                  <a:pt x="114332" y="66382"/>
                </a:cubicBezTo>
                <a:cubicBezTo>
                  <a:pt x="114504" y="67659"/>
                  <a:pt x="114584" y="69036"/>
                  <a:pt x="114847" y="70212"/>
                </a:cubicBezTo>
                <a:cubicBezTo>
                  <a:pt x="115314" y="72294"/>
                  <a:pt x="117600" y="80512"/>
                  <a:pt x="118453" y="82978"/>
                </a:cubicBezTo>
                <a:cubicBezTo>
                  <a:pt x="120119" y="87797"/>
                  <a:pt x="119998" y="84840"/>
                  <a:pt x="119998" y="88085"/>
                </a:cubicBezTo>
                <a:lnTo>
                  <a:pt x="117938" y="120000"/>
                </a:lnTo>
                <a:lnTo>
                  <a:pt x="76736" y="76595"/>
                </a:lnTo>
                <a:lnTo>
                  <a:pt x="18025" y="102127"/>
                </a:lnTo>
                <a:lnTo>
                  <a:pt x="0" y="68936"/>
                </a:lnTo>
                <a:lnTo>
                  <a:pt x="52016" y="0"/>
                </a:lnTo>
                <a:lnTo>
                  <a:pt x="68496" y="5106"/>
                </a:lnTo>
              </a:path>
            </a:pathLst>
          </a:custGeom>
          <a:solidFill>
            <a:srgbClr val="FF0000">
              <a:alpha val="60000"/>
            </a:srgbClr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6800" lIns="90000" rIns="90000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" name="Shape 350"/>
          <p:cNvGrpSpPr/>
          <p:nvPr/>
        </p:nvGrpSpPr>
        <p:grpSpPr>
          <a:xfrm>
            <a:off x="5187729" y="2403060"/>
            <a:ext cx="2611482" cy="1641472"/>
            <a:chOff x="234183" y="1282300"/>
            <a:chExt cx="5181514" cy="3256890"/>
          </a:xfrm>
        </p:grpSpPr>
        <p:grpSp>
          <p:nvGrpSpPr>
            <p:cNvPr id="351" name="Shape 351"/>
            <p:cNvGrpSpPr/>
            <p:nvPr/>
          </p:nvGrpSpPr>
          <p:grpSpPr>
            <a:xfrm>
              <a:off x="234183" y="1282300"/>
              <a:ext cx="3096343" cy="2075578"/>
              <a:chOff x="1187624" y="1497012"/>
              <a:chExt cx="2664295" cy="1655787"/>
            </a:xfrm>
          </p:grpSpPr>
          <p:grpSp>
            <p:nvGrpSpPr>
              <p:cNvPr id="352" name="Shape 352"/>
              <p:cNvGrpSpPr/>
              <p:nvPr/>
            </p:nvGrpSpPr>
            <p:grpSpPr>
              <a:xfrm>
                <a:off x="1187624" y="1497012"/>
                <a:ext cx="2664295" cy="1643955"/>
                <a:chOff x="1187624" y="1497012"/>
                <a:chExt cx="2664295" cy="1643955"/>
              </a:xfrm>
            </p:grpSpPr>
            <p:sp>
              <p:nvSpPr>
                <p:cNvPr id="353" name="Shape 353"/>
                <p:cNvSpPr/>
                <p:nvPr/>
              </p:nvSpPr>
              <p:spPr>
                <a:xfrm>
                  <a:off x="1187624" y="1497012"/>
                  <a:ext cx="2664295" cy="1643955"/>
                </a:xfrm>
                <a:prstGeom prst="rect">
                  <a:avLst/>
                </a:prstGeom>
                <a:solidFill>
                  <a:srgbClr val="C00000">
                    <a:alpha val="49803"/>
                  </a:srgbClr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6800" lIns="90000" rIns="90000" tIns="46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54" name="Shape 354"/>
                <p:cNvCxnSpPr/>
                <p:nvPr/>
              </p:nvCxnSpPr>
              <p:spPr>
                <a:xfrm>
                  <a:off x="1331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5" name="Shape 355"/>
                <p:cNvCxnSpPr/>
                <p:nvPr/>
              </p:nvCxnSpPr>
              <p:spPr>
                <a:xfrm>
                  <a:off x="1484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6" name="Shape 356"/>
                <p:cNvCxnSpPr/>
                <p:nvPr/>
              </p:nvCxnSpPr>
              <p:spPr>
                <a:xfrm>
                  <a:off x="1636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7" name="Shape 357"/>
                <p:cNvCxnSpPr/>
                <p:nvPr/>
              </p:nvCxnSpPr>
              <p:spPr>
                <a:xfrm>
                  <a:off x="17888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8" name="Shape 358"/>
                <p:cNvCxnSpPr/>
                <p:nvPr/>
              </p:nvCxnSpPr>
              <p:spPr>
                <a:xfrm>
                  <a:off x="19412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9" name="Shape 359"/>
                <p:cNvCxnSpPr/>
                <p:nvPr/>
              </p:nvCxnSpPr>
              <p:spPr>
                <a:xfrm>
                  <a:off x="2093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0" name="Shape 360"/>
                <p:cNvCxnSpPr/>
                <p:nvPr/>
              </p:nvCxnSpPr>
              <p:spPr>
                <a:xfrm>
                  <a:off x="2246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1" name="Shape 361"/>
                <p:cNvCxnSpPr/>
                <p:nvPr/>
              </p:nvCxnSpPr>
              <p:spPr>
                <a:xfrm>
                  <a:off x="2398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2" name="Shape 362"/>
                <p:cNvCxnSpPr/>
                <p:nvPr/>
              </p:nvCxnSpPr>
              <p:spPr>
                <a:xfrm>
                  <a:off x="25508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3" name="Shape 363"/>
                <p:cNvCxnSpPr/>
                <p:nvPr/>
              </p:nvCxnSpPr>
              <p:spPr>
                <a:xfrm>
                  <a:off x="27032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4" name="Shape 364"/>
                <p:cNvCxnSpPr/>
                <p:nvPr/>
              </p:nvCxnSpPr>
              <p:spPr>
                <a:xfrm>
                  <a:off x="2855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5" name="Shape 365"/>
                <p:cNvCxnSpPr/>
                <p:nvPr/>
              </p:nvCxnSpPr>
              <p:spPr>
                <a:xfrm>
                  <a:off x="3008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6" name="Shape 366"/>
                <p:cNvCxnSpPr/>
                <p:nvPr/>
              </p:nvCxnSpPr>
              <p:spPr>
                <a:xfrm>
                  <a:off x="3160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7" name="Shape 367"/>
                <p:cNvCxnSpPr/>
                <p:nvPr/>
              </p:nvCxnSpPr>
              <p:spPr>
                <a:xfrm>
                  <a:off x="33128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8" name="Shape 368"/>
                <p:cNvCxnSpPr/>
                <p:nvPr/>
              </p:nvCxnSpPr>
              <p:spPr>
                <a:xfrm>
                  <a:off x="34652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9" name="Shape 369"/>
                <p:cNvCxnSpPr/>
                <p:nvPr/>
              </p:nvCxnSpPr>
              <p:spPr>
                <a:xfrm>
                  <a:off x="36176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0" name="Shape 370"/>
                <p:cNvCxnSpPr/>
                <p:nvPr/>
              </p:nvCxnSpPr>
              <p:spPr>
                <a:xfrm>
                  <a:off x="37700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371" name="Shape 371"/>
              <p:cNvCxnSpPr/>
              <p:nvPr/>
            </p:nvCxnSpPr>
            <p:spPr>
              <a:xfrm>
                <a:off x="1187624" y="1628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2" name="Shape 372"/>
              <p:cNvCxnSpPr/>
              <p:nvPr/>
            </p:nvCxnSpPr>
            <p:spPr>
              <a:xfrm>
                <a:off x="1187624" y="17812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3" name="Shape 373"/>
              <p:cNvCxnSpPr/>
              <p:nvPr/>
            </p:nvCxnSpPr>
            <p:spPr>
              <a:xfrm>
                <a:off x="1187624" y="19336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4" name="Shape 374"/>
              <p:cNvCxnSpPr/>
              <p:nvPr/>
            </p:nvCxnSpPr>
            <p:spPr>
              <a:xfrm>
                <a:off x="1187624" y="20860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5" name="Shape 375"/>
              <p:cNvCxnSpPr/>
              <p:nvPr/>
            </p:nvCxnSpPr>
            <p:spPr>
              <a:xfrm>
                <a:off x="1187624" y="22384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6" name="Shape 376"/>
              <p:cNvCxnSpPr/>
              <p:nvPr/>
            </p:nvCxnSpPr>
            <p:spPr>
              <a:xfrm>
                <a:off x="1187624" y="2390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7" name="Shape 377"/>
              <p:cNvCxnSpPr/>
              <p:nvPr/>
            </p:nvCxnSpPr>
            <p:spPr>
              <a:xfrm>
                <a:off x="1187624" y="25432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8" name="Shape 378"/>
              <p:cNvCxnSpPr/>
              <p:nvPr/>
            </p:nvCxnSpPr>
            <p:spPr>
              <a:xfrm>
                <a:off x="1187624" y="26956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9" name="Shape 379"/>
              <p:cNvCxnSpPr/>
              <p:nvPr/>
            </p:nvCxnSpPr>
            <p:spPr>
              <a:xfrm>
                <a:off x="1187624" y="28480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0" name="Shape 380"/>
              <p:cNvCxnSpPr/>
              <p:nvPr/>
            </p:nvCxnSpPr>
            <p:spPr>
              <a:xfrm>
                <a:off x="1187624" y="30004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1" name="Shape 381"/>
              <p:cNvCxnSpPr/>
              <p:nvPr/>
            </p:nvCxnSpPr>
            <p:spPr>
              <a:xfrm>
                <a:off x="1187624" y="3152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82" name="Shape 382"/>
            <p:cNvGrpSpPr/>
            <p:nvPr/>
          </p:nvGrpSpPr>
          <p:grpSpPr>
            <a:xfrm>
              <a:off x="2394397" y="1765213"/>
              <a:ext cx="1471775" cy="857574"/>
              <a:chOff x="1187624" y="1497012"/>
              <a:chExt cx="2664295" cy="1655787"/>
            </a:xfrm>
          </p:grpSpPr>
          <p:grpSp>
            <p:nvGrpSpPr>
              <p:cNvPr id="383" name="Shape 383"/>
              <p:cNvGrpSpPr/>
              <p:nvPr/>
            </p:nvGrpSpPr>
            <p:grpSpPr>
              <a:xfrm>
                <a:off x="1187624" y="1497012"/>
                <a:ext cx="2664295" cy="1643955"/>
                <a:chOff x="1187624" y="1497012"/>
                <a:chExt cx="2664295" cy="1643955"/>
              </a:xfrm>
            </p:grpSpPr>
            <p:sp>
              <p:nvSpPr>
                <p:cNvPr id="384" name="Shape 384"/>
                <p:cNvSpPr/>
                <p:nvPr/>
              </p:nvSpPr>
              <p:spPr>
                <a:xfrm>
                  <a:off x="1187624" y="1497012"/>
                  <a:ext cx="2664295" cy="1643955"/>
                </a:xfrm>
                <a:prstGeom prst="rect">
                  <a:avLst/>
                </a:prstGeom>
                <a:solidFill>
                  <a:srgbClr val="F0E442">
                    <a:alpha val="49803"/>
                  </a:srgbClr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6800" lIns="90000" rIns="90000" tIns="46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85" name="Shape 385"/>
                <p:cNvCxnSpPr/>
                <p:nvPr/>
              </p:nvCxnSpPr>
              <p:spPr>
                <a:xfrm>
                  <a:off x="1331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6" name="Shape 386"/>
                <p:cNvCxnSpPr/>
                <p:nvPr/>
              </p:nvCxnSpPr>
              <p:spPr>
                <a:xfrm>
                  <a:off x="1484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7" name="Shape 387"/>
                <p:cNvCxnSpPr/>
                <p:nvPr/>
              </p:nvCxnSpPr>
              <p:spPr>
                <a:xfrm>
                  <a:off x="1636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8" name="Shape 388"/>
                <p:cNvCxnSpPr/>
                <p:nvPr/>
              </p:nvCxnSpPr>
              <p:spPr>
                <a:xfrm>
                  <a:off x="17888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9" name="Shape 389"/>
                <p:cNvCxnSpPr/>
                <p:nvPr/>
              </p:nvCxnSpPr>
              <p:spPr>
                <a:xfrm>
                  <a:off x="19412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0" name="Shape 390"/>
                <p:cNvCxnSpPr/>
                <p:nvPr/>
              </p:nvCxnSpPr>
              <p:spPr>
                <a:xfrm>
                  <a:off x="2093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1" name="Shape 391"/>
                <p:cNvCxnSpPr/>
                <p:nvPr/>
              </p:nvCxnSpPr>
              <p:spPr>
                <a:xfrm>
                  <a:off x="2246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2" name="Shape 392"/>
                <p:cNvCxnSpPr/>
                <p:nvPr/>
              </p:nvCxnSpPr>
              <p:spPr>
                <a:xfrm>
                  <a:off x="2398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3" name="Shape 393"/>
                <p:cNvCxnSpPr/>
                <p:nvPr/>
              </p:nvCxnSpPr>
              <p:spPr>
                <a:xfrm>
                  <a:off x="25508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4" name="Shape 394"/>
                <p:cNvCxnSpPr/>
                <p:nvPr/>
              </p:nvCxnSpPr>
              <p:spPr>
                <a:xfrm>
                  <a:off x="27032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5" name="Shape 395"/>
                <p:cNvCxnSpPr/>
                <p:nvPr/>
              </p:nvCxnSpPr>
              <p:spPr>
                <a:xfrm>
                  <a:off x="2855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6" name="Shape 396"/>
                <p:cNvCxnSpPr/>
                <p:nvPr/>
              </p:nvCxnSpPr>
              <p:spPr>
                <a:xfrm>
                  <a:off x="3008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7" name="Shape 397"/>
                <p:cNvCxnSpPr/>
                <p:nvPr/>
              </p:nvCxnSpPr>
              <p:spPr>
                <a:xfrm>
                  <a:off x="3160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8" name="Shape 398"/>
                <p:cNvCxnSpPr/>
                <p:nvPr/>
              </p:nvCxnSpPr>
              <p:spPr>
                <a:xfrm>
                  <a:off x="33128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9" name="Shape 399"/>
                <p:cNvCxnSpPr/>
                <p:nvPr/>
              </p:nvCxnSpPr>
              <p:spPr>
                <a:xfrm>
                  <a:off x="34652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0" name="Shape 400"/>
                <p:cNvCxnSpPr/>
                <p:nvPr/>
              </p:nvCxnSpPr>
              <p:spPr>
                <a:xfrm>
                  <a:off x="36176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1" name="Shape 401"/>
                <p:cNvCxnSpPr/>
                <p:nvPr/>
              </p:nvCxnSpPr>
              <p:spPr>
                <a:xfrm>
                  <a:off x="37700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402" name="Shape 402"/>
              <p:cNvCxnSpPr/>
              <p:nvPr/>
            </p:nvCxnSpPr>
            <p:spPr>
              <a:xfrm>
                <a:off x="1187624" y="1628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3" name="Shape 403"/>
              <p:cNvCxnSpPr/>
              <p:nvPr/>
            </p:nvCxnSpPr>
            <p:spPr>
              <a:xfrm>
                <a:off x="1187624" y="17812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4" name="Shape 404"/>
              <p:cNvCxnSpPr/>
              <p:nvPr/>
            </p:nvCxnSpPr>
            <p:spPr>
              <a:xfrm>
                <a:off x="1187624" y="19336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5" name="Shape 405"/>
              <p:cNvCxnSpPr/>
              <p:nvPr/>
            </p:nvCxnSpPr>
            <p:spPr>
              <a:xfrm>
                <a:off x="1187624" y="20860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6" name="Shape 406"/>
              <p:cNvCxnSpPr/>
              <p:nvPr/>
            </p:nvCxnSpPr>
            <p:spPr>
              <a:xfrm>
                <a:off x="1187624" y="22384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7" name="Shape 407"/>
              <p:cNvCxnSpPr/>
              <p:nvPr/>
            </p:nvCxnSpPr>
            <p:spPr>
              <a:xfrm>
                <a:off x="1187624" y="2390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8" name="Shape 408"/>
              <p:cNvCxnSpPr/>
              <p:nvPr/>
            </p:nvCxnSpPr>
            <p:spPr>
              <a:xfrm>
                <a:off x="1187624" y="25432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9" name="Shape 409"/>
              <p:cNvCxnSpPr/>
              <p:nvPr/>
            </p:nvCxnSpPr>
            <p:spPr>
              <a:xfrm>
                <a:off x="1187624" y="26956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0" name="Shape 410"/>
              <p:cNvCxnSpPr/>
              <p:nvPr/>
            </p:nvCxnSpPr>
            <p:spPr>
              <a:xfrm>
                <a:off x="1187624" y="28480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1" name="Shape 411"/>
              <p:cNvCxnSpPr/>
              <p:nvPr/>
            </p:nvCxnSpPr>
            <p:spPr>
              <a:xfrm>
                <a:off x="1187624" y="30004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2" name="Shape 412"/>
              <p:cNvCxnSpPr/>
              <p:nvPr/>
            </p:nvCxnSpPr>
            <p:spPr>
              <a:xfrm>
                <a:off x="1187624" y="3152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13" name="Shape 413"/>
            <p:cNvGrpSpPr/>
            <p:nvPr/>
          </p:nvGrpSpPr>
          <p:grpSpPr>
            <a:xfrm>
              <a:off x="879194" y="1282300"/>
              <a:ext cx="4536502" cy="3256890"/>
              <a:chOff x="1187624" y="1497012"/>
              <a:chExt cx="2664295" cy="1655787"/>
            </a:xfrm>
          </p:grpSpPr>
          <p:grpSp>
            <p:nvGrpSpPr>
              <p:cNvPr id="414" name="Shape 414"/>
              <p:cNvGrpSpPr/>
              <p:nvPr/>
            </p:nvGrpSpPr>
            <p:grpSpPr>
              <a:xfrm>
                <a:off x="1187624" y="1497012"/>
                <a:ext cx="2664295" cy="1643955"/>
                <a:chOff x="1187624" y="1497012"/>
                <a:chExt cx="2664295" cy="1643955"/>
              </a:xfrm>
            </p:grpSpPr>
            <p:sp>
              <p:nvSpPr>
                <p:cNvPr id="415" name="Shape 415"/>
                <p:cNvSpPr/>
                <p:nvPr/>
              </p:nvSpPr>
              <p:spPr>
                <a:xfrm>
                  <a:off x="1187624" y="1497012"/>
                  <a:ext cx="2664295" cy="1643955"/>
                </a:xfrm>
                <a:prstGeom prst="rect">
                  <a:avLst/>
                </a:prstGeom>
                <a:solidFill>
                  <a:srgbClr val="92D050">
                    <a:alpha val="49803"/>
                  </a:srgbClr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6800" lIns="90000" rIns="90000" tIns="46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16" name="Shape 416"/>
                <p:cNvCxnSpPr/>
                <p:nvPr/>
              </p:nvCxnSpPr>
              <p:spPr>
                <a:xfrm>
                  <a:off x="1331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7" name="Shape 417"/>
                <p:cNvCxnSpPr/>
                <p:nvPr/>
              </p:nvCxnSpPr>
              <p:spPr>
                <a:xfrm>
                  <a:off x="1484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8" name="Shape 418"/>
                <p:cNvCxnSpPr/>
                <p:nvPr/>
              </p:nvCxnSpPr>
              <p:spPr>
                <a:xfrm>
                  <a:off x="1636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9" name="Shape 419"/>
                <p:cNvCxnSpPr/>
                <p:nvPr/>
              </p:nvCxnSpPr>
              <p:spPr>
                <a:xfrm>
                  <a:off x="17888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" name="Shape 420"/>
                <p:cNvCxnSpPr/>
                <p:nvPr/>
              </p:nvCxnSpPr>
              <p:spPr>
                <a:xfrm>
                  <a:off x="19412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1" name="Shape 421"/>
                <p:cNvCxnSpPr/>
                <p:nvPr/>
              </p:nvCxnSpPr>
              <p:spPr>
                <a:xfrm>
                  <a:off x="2093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2" name="Shape 422"/>
                <p:cNvCxnSpPr/>
                <p:nvPr/>
              </p:nvCxnSpPr>
              <p:spPr>
                <a:xfrm>
                  <a:off x="2246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3" name="Shape 423"/>
                <p:cNvCxnSpPr/>
                <p:nvPr/>
              </p:nvCxnSpPr>
              <p:spPr>
                <a:xfrm>
                  <a:off x="2398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4" name="Shape 424"/>
                <p:cNvCxnSpPr/>
                <p:nvPr/>
              </p:nvCxnSpPr>
              <p:spPr>
                <a:xfrm>
                  <a:off x="25508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5" name="Shape 425"/>
                <p:cNvCxnSpPr/>
                <p:nvPr/>
              </p:nvCxnSpPr>
              <p:spPr>
                <a:xfrm>
                  <a:off x="27032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6" name="Shape 426"/>
                <p:cNvCxnSpPr/>
                <p:nvPr/>
              </p:nvCxnSpPr>
              <p:spPr>
                <a:xfrm>
                  <a:off x="2855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7" name="Shape 427"/>
                <p:cNvCxnSpPr/>
                <p:nvPr/>
              </p:nvCxnSpPr>
              <p:spPr>
                <a:xfrm>
                  <a:off x="3008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8" name="Shape 428"/>
                <p:cNvCxnSpPr/>
                <p:nvPr/>
              </p:nvCxnSpPr>
              <p:spPr>
                <a:xfrm>
                  <a:off x="3160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9" name="Shape 429"/>
                <p:cNvCxnSpPr/>
                <p:nvPr/>
              </p:nvCxnSpPr>
              <p:spPr>
                <a:xfrm>
                  <a:off x="33128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0" name="Shape 430"/>
                <p:cNvCxnSpPr/>
                <p:nvPr/>
              </p:nvCxnSpPr>
              <p:spPr>
                <a:xfrm>
                  <a:off x="34652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1" name="Shape 431"/>
                <p:cNvCxnSpPr/>
                <p:nvPr/>
              </p:nvCxnSpPr>
              <p:spPr>
                <a:xfrm>
                  <a:off x="36176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2" name="Shape 432"/>
                <p:cNvCxnSpPr/>
                <p:nvPr/>
              </p:nvCxnSpPr>
              <p:spPr>
                <a:xfrm>
                  <a:off x="37700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433" name="Shape 433"/>
              <p:cNvCxnSpPr/>
              <p:nvPr/>
            </p:nvCxnSpPr>
            <p:spPr>
              <a:xfrm>
                <a:off x="1187624" y="1628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4" name="Shape 434"/>
              <p:cNvCxnSpPr/>
              <p:nvPr/>
            </p:nvCxnSpPr>
            <p:spPr>
              <a:xfrm>
                <a:off x="1187624" y="17812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5" name="Shape 435"/>
              <p:cNvCxnSpPr/>
              <p:nvPr/>
            </p:nvCxnSpPr>
            <p:spPr>
              <a:xfrm>
                <a:off x="1187624" y="19336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6" name="Shape 436"/>
              <p:cNvCxnSpPr/>
              <p:nvPr/>
            </p:nvCxnSpPr>
            <p:spPr>
              <a:xfrm>
                <a:off x="1187624" y="20860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7" name="Shape 437"/>
              <p:cNvCxnSpPr/>
              <p:nvPr/>
            </p:nvCxnSpPr>
            <p:spPr>
              <a:xfrm>
                <a:off x="1187624" y="22384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8" name="Shape 438"/>
              <p:cNvCxnSpPr/>
              <p:nvPr/>
            </p:nvCxnSpPr>
            <p:spPr>
              <a:xfrm>
                <a:off x="1187624" y="2390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9" name="Shape 439"/>
              <p:cNvCxnSpPr/>
              <p:nvPr/>
            </p:nvCxnSpPr>
            <p:spPr>
              <a:xfrm>
                <a:off x="1187624" y="25432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0" name="Shape 440"/>
              <p:cNvCxnSpPr/>
              <p:nvPr/>
            </p:nvCxnSpPr>
            <p:spPr>
              <a:xfrm>
                <a:off x="1187624" y="26956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1" name="Shape 441"/>
              <p:cNvCxnSpPr/>
              <p:nvPr/>
            </p:nvCxnSpPr>
            <p:spPr>
              <a:xfrm>
                <a:off x="1187624" y="28480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2" name="Shape 442"/>
              <p:cNvCxnSpPr/>
              <p:nvPr/>
            </p:nvCxnSpPr>
            <p:spPr>
              <a:xfrm>
                <a:off x="1187624" y="30004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3" name="Shape 443"/>
              <p:cNvCxnSpPr/>
              <p:nvPr/>
            </p:nvCxnSpPr>
            <p:spPr>
              <a:xfrm>
                <a:off x="1187624" y="3152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44" name="Shape 444"/>
            <p:cNvSpPr/>
            <p:nvPr/>
          </p:nvSpPr>
          <p:spPr>
            <a:xfrm>
              <a:off x="1811008" y="1862696"/>
              <a:ext cx="770469" cy="506964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6800" lIns="90000" rIns="90000" tIns="46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871345" y="1561563"/>
              <a:ext cx="2130586" cy="859535"/>
            </a:xfrm>
            <a:custGeom>
              <a:pathLst>
                <a:path extrusionOk="0" h="120000" w="120000">
                  <a:moveTo>
                    <a:pt x="63861" y="1276"/>
                  </a:moveTo>
                  <a:lnTo>
                    <a:pt x="63861" y="1276"/>
                  </a:lnTo>
                  <a:cubicBezTo>
                    <a:pt x="67123" y="3829"/>
                    <a:pt x="70444" y="5959"/>
                    <a:pt x="73646" y="8936"/>
                  </a:cubicBezTo>
                  <a:cubicBezTo>
                    <a:pt x="75948" y="11075"/>
                    <a:pt x="78073" y="14252"/>
                    <a:pt x="80342" y="16595"/>
                  </a:cubicBezTo>
                  <a:cubicBezTo>
                    <a:pt x="82196" y="18511"/>
                    <a:pt x="84160" y="19740"/>
                    <a:pt x="86007" y="21702"/>
                  </a:cubicBezTo>
                  <a:cubicBezTo>
                    <a:pt x="87771" y="23576"/>
                    <a:pt x="89380" y="26283"/>
                    <a:pt x="91157" y="28085"/>
                  </a:cubicBezTo>
                  <a:cubicBezTo>
                    <a:pt x="93167" y="30123"/>
                    <a:pt x="95257" y="31644"/>
                    <a:pt x="97337" y="33191"/>
                  </a:cubicBezTo>
                  <a:cubicBezTo>
                    <a:pt x="98693" y="34199"/>
                    <a:pt x="100138" y="34472"/>
                    <a:pt x="101457" y="35744"/>
                  </a:cubicBezTo>
                  <a:cubicBezTo>
                    <a:pt x="104879" y="39043"/>
                    <a:pt x="105746" y="40704"/>
                    <a:pt x="108152" y="44680"/>
                  </a:cubicBezTo>
                  <a:cubicBezTo>
                    <a:pt x="108839" y="47234"/>
                    <a:pt x="109659" y="49595"/>
                    <a:pt x="110212" y="52340"/>
                  </a:cubicBezTo>
                  <a:cubicBezTo>
                    <a:pt x="110556" y="54042"/>
                    <a:pt x="110835" y="55833"/>
                    <a:pt x="111242" y="57446"/>
                  </a:cubicBezTo>
                  <a:cubicBezTo>
                    <a:pt x="112344" y="61813"/>
                    <a:pt x="112928" y="62901"/>
                    <a:pt x="114332" y="66382"/>
                  </a:cubicBezTo>
                  <a:cubicBezTo>
                    <a:pt x="114504" y="67659"/>
                    <a:pt x="114584" y="69036"/>
                    <a:pt x="114847" y="70212"/>
                  </a:cubicBezTo>
                  <a:cubicBezTo>
                    <a:pt x="115314" y="72294"/>
                    <a:pt x="117600" y="80512"/>
                    <a:pt x="118453" y="82978"/>
                  </a:cubicBezTo>
                  <a:cubicBezTo>
                    <a:pt x="120119" y="87797"/>
                    <a:pt x="119998" y="84840"/>
                    <a:pt x="119998" y="88085"/>
                  </a:cubicBezTo>
                  <a:lnTo>
                    <a:pt x="117938" y="120000"/>
                  </a:lnTo>
                  <a:lnTo>
                    <a:pt x="76736" y="76595"/>
                  </a:lnTo>
                  <a:lnTo>
                    <a:pt x="18025" y="102127"/>
                  </a:lnTo>
                  <a:lnTo>
                    <a:pt x="0" y="68936"/>
                  </a:lnTo>
                  <a:lnTo>
                    <a:pt x="52016" y="0"/>
                  </a:lnTo>
                  <a:lnTo>
                    <a:pt x="68496" y="5106"/>
                  </a:lnTo>
                </a:path>
              </a:pathLst>
            </a:custGeom>
            <a:solidFill>
              <a:srgbClr val="FF0000">
                <a:alpha val="60000"/>
              </a:srgbClr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39999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t" bIns="46800" lIns="90000" rIns="90000" tIns="46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1739483" y="1975291"/>
              <a:ext cx="2142431" cy="1819656"/>
            </a:xfrm>
            <a:custGeom>
              <a:pathLst>
                <a:path extrusionOk="0" h="120000" w="120000">
                  <a:moveTo>
                    <a:pt x="27286" y="9045"/>
                  </a:moveTo>
                  <a:lnTo>
                    <a:pt x="84649" y="0"/>
                  </a:lnTo>
                  <a:lnTo>
                    <a:pt x="84649" y="0"/>
                  </a:lnTo>
                  <a:cubicBezTo>
                    <a:pt x="90539" y="8140"/>
                    <a:pt x="120671" y="32261"/>
                    <a:pt x="119988" y="48844"/>
                  </a:cubicBezTo>
                  <a:cubicBezTo>
                    <a:pt x="119305" y="65427"/>
                    <a:pt x="99843" y="96381"/>
                    <a:pt x="80551" y="99497"/>
                  </a:cubicBezTo>
                  <a:cubicBezTo>
                    <a:pt x="61260" y="102613"/>
                    <a:pt x="14909" y="64120"/>
                    <a:pt x="4239" y="67537"/>
                  </a:cubicBezTo>
                  <a:cubicBezTo>
                    <a:pt x="-6430" y="70954"/>
                    <a:pt x="5050" y="95477"/>
                    <a:pt x="16531" y="119999"/>
                  </a:cubicBez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39999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t" bIns="46800" lIns="90000" rIns="90000" tIns="46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7" name="Shape 447"/>
          <p:cNvGrpSpPr/>
          <p:nvPr/>
        </p:nvGrpSpPr>
        <p:grpSpPr>
          <a:xfrm>
            <a:off x="5410798" y="1947413"/>
            <a:ext cx="2611482" cy="1641472"/>
            <a:chOff x="234183" y="1282300"/>
            <a:chExt cx="5181514" cy="3256890"/>
          </a:xfrm>
        </p:grpSpPr>
        <p:grpSp>
          <p:nvGrpSpPr>
            <p:cNvPr id="448" name="Shape 448"/>
            <p:cNvGrpSpPr/>
            <p:nvPr/>
          </p:nvGrpSpPr>
          <p:grpSpPr>
            <a:xfrm>
              <a:off x="234183" y="1282300"/>
              <a:ext cx="3096343" cy="2075578"/>
              <a:chOff x="1187624" y="1497012"/>
              <a:chExt cx="2664295" cy="1655787"/>
            </a:xfrm>
          </p:grpSpPr>
          <p:grpSp>
            <p:nvGrpSpPr>
              <p:cNvPr id="449" name="Shape 449"/>
              <p:cNvGrpSpPr/>
              <p:nvPr/>
            </p:nvGrpSpPr>
            <p:grpSpPr>
              <a:xfrm>
                <a:off x="1187624" y="1497012"/>
                <a:ext cx="2664295" cy="1643955"/>
                <a:chOff x="1187624" y="1497012"/>
                <a:chExt cx="2664295" cy="1643955"/>
              </a:xfrm>
            </p:grpSpPr>
            <p:sp>
              <p:nvSpPr>
                <p:cNvPr id="450" name="Shape 450"/>
                <p:cNvSpPr/>
                <p:nvPr/>
              </p:nvSpPr>
              <p:spPr>
                <a:xfrm>
                  <a:off x="1187624" y="1497012"/>
                  <a:ext cx="2664295" cy="1643955"/>
                </a:xfrm>
                <a:prstGeom prst="rect">
                  <a:avLst/>
                </a:prstGeom>
                <a:solidFill>
                  <a:srgbClr val="C00000">
                    <a:alpha val="49803"/>
                  </a:srgbClr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6800" lIns="90000" rIns="90000" tIns="46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51" name="Shape 451"/>
                <p:cNvCxnSpPr/>
                <p:nvPr/>
              </p:nvCxnSpPr>
              <p:spPr>
                <a:xfrm>
                  <a:off x="1331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2" name="Shape 452"/>
                <p:cNvCxnSpPr/>
                <p:nvPr/>
              </p:nvCxnSpPr>
              <p:spPr>
                <a:xfrm>
                  <a:off x="1484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3" name="Shape 453"/>
                <p:cNvCxnSpPr/>
                <p:nvPr/>
              </p:nvCxnSpPr>
              <p:spPr>
                <a:xfrm>
                  <a:off x="1636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4" name="Shape 454"/>
                <p:cNvCxnSpPr/>
                <p:nvPr/>
              </p:nvCxnSpPr>
              <p:spPr>
                <a:xfrm>
                  <a:off x="17888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5" name="Shape 455"/>
                <p:cNvCxnSpPr/>
                <p:nvPr/>
              </p:nvCxnSpPr>
              <p:spPr>
                <a:xfrm>
                  <a:off x="19412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6" name="Shape 456"/>
                <p:cNvCxnSpPr/>
                <p:nvPr/>
              </p:nvCxnSpPr>
              <p:spPr>
                <a:xfrm>
                  <a:off x="2093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7" name="Shape 457"/>
                <p:cNvCxnSpPr/>
                <p:nvPr/>
              </p:nvCxnSpPr>
              <p:spPr>
                <a:xfrm>
                  <a:off x="2246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8" name="Shape 458"/>
                <p:cNvCxnSpPr/>
                <p:nvPr/>
              </p:nvCxnSpPr>
              <p:spPr>
                <a:xfrm>
                  <a:off x="2398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9" name="Shape 459"/>
                <p:cNvCxnSpPr/>
                <p:nvPr/>
              </p:nvCxnSpPr>
              <p:spPr>
                <a:xfrm>
                  <a:off x="25508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0" name="Shape 460"/>
                <p:cNvCxnSpPr/>
                <p:nvPr/>
              </p:nvCxnSpPr>
              <p:spPr>
                <a:xfrm>
                  <a:off x="27032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1" name="Shape 461"/>
                <p:cNvCxnSpPr/>
                <p:nvPr/>
              </p:nvCxnSpPr>
              <p:spPr>
                <a:xfrm>
                  <a:off x="2855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2" name="Shape 462"/>
                <p:cNvCxnSpPr/>
                <p:nvPr/>
              </p:nvCxnSpPr>
              <p:spPr>
                <a:xfrm>
                  <a:off x="3008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3" name="Shape 463"/>
                <p:cNvCxnSpPr/>
                <p:nvPr/>
              </p:nvCxnSpPr>
              <p:spPr>
                <a:xfrm>
                  <a:off x="3160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4" name="Shape 464"/>
                <p:cNvCxnSpPr/>
                <p:nvPr/>
              </p:nvCxnSpPr>
              <p:spPr>
                <a:xfrm>
                  <a:off x="33128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5" name="Shape 465"/>
                <p:cNvCxnSpPr/>
                <p:nvPr/>
              </p:nvCxnSpPr>
              <p:spPr>
                <a:xfrm>
                  <a:off x="34652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6" name="Shape 466"/>
                <p:cNvCxnSpPr/>
                <p:nvPr/>
              </p:nvCxnSpPr>
              <p:spPr>
                <a:xfrm>
                  <a:off x="36176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7" name="Shape 467"/>
                <p:cNvCxnSpPr/>
                <p:nvPr/>
              </p:nvCxnSpPr>
              <p:spPr>
                <a:xfrm>
                  <a:off x="37700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468" name="Shape 468"/>
              <p:cNvCxnSpPr/>
              <p:nvPr/>
            </p:nvCxnSpPr>
            <p:spPr>
              <a:xfrm>
                <a:off x="1187624" y="1628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9" name="Shape 469"/>
              <p:cNvCxnSpPr/>
              <p:nvPr/>
            </p:nvCxnSpPr>
            <p:spPr>
              <a:xfrm>
                <a:off x="1187624" y="17812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0" name="Shape 470"/>
              <p:cNvCxnSpPr/>
              <p:nvPr/>
            </p:nvCxnSpPr>
            <p:spPr>
              <a:xfrm>
                <a:off x="1187624" y="19336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1" name="Shape 471"/>
              <p:cNvCxnSpPr/>
              <p:nvPr/>
            </p:nvCxnSpPr>
            <p:spPr>
              <a:xfrm>
                <a:off x="1187624" y="20860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2" name="Shape 472"/>
              <p:cNvCxnSpPr/>
              <p:nvPr/>
            </p:nvCxnSpPr>
            <p:spPr>
              <a:xfrm>
                <a:off x="1187624" y="22384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3" name="Shape 473"/>
              <p:cNvCxnSpPr/>
              <p:nvPr/>
            </p:nvCxnSpPr>
            <p:spPr>
              <a:xfrm>
                <a:off x="1187624" y="2390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4" name="Shape 474"/>
              <p:cNvCxnSpPr/>
              <p:nvPr/>
            </p:nvCxnSpPr>
            <p:spPr>
              <a:xfrm>
                <a:off x="1187624" y="25432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5" name="Shape 475"/>
              <p:cNvCxnSpPr/>
              <p:nvPr/>
            </p:nvCxnSpPr>
            <p:spPr>
              <a:xfrm>
                <a:off x="1187624" y="26956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" name="Shape 476"/>
              <p:cNvCxnSpPr/>
              <p:nvPr/>
            </p:nvCxnSpPr>
            <p:spPr>
              <a:xfrm>
                <a:off x="1187624" y="28480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" name="Shape 477"/>
              <p:cNvCxnSpPr/>
              <p:nvPr/>
            </p:nvCxnSpPr>
            <p:spPr>
              <a:xfrm>
                <a:off x="1187624" y="30004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8" name="Shape 478"/>
              <p:cNvCxnSpPr/>
              <p:nvPr/>
            </p:nvCxnSpPr>
            <p:spPr>
              <a:xfrm>
                <a:off x="1187624" y="3152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79" name="Shape 479"/>
            <p:cNvGrpSpPr/>
            <p:nvPr/>
          </p:nvGrpSpPr>
          <p:grpSpPr>
            <a:xfrm>
              <a:off x="2394397" y="1765213"/>
              <a:ext cx="1471775" cy="857574"/>
              <a:chOff x="1187624" y="1497012"/>
              <a:chExt cx="2664295" cy="1655787"/>
            </a:xfrm>
          </p:grpSpPr>
          <p:grpSp>
            <p:nvGrpSpPr>
              <p:cNvPr id="480" name="Shape 480"/>
              <p:cNvGrpSpPr/>
              <p:nvPr/>
            </p:nvGrpSpPr>
            <p:grpSpPr>
              <a:xfrm>
                <a:off x="1187624" y="1497012"/>
                <a:ext cx="2664295" cy="1643955"/>
                <a:chOff x="1187624" y="1497012"/>
                <a:chExt cx="2664295" cy="1643955"/>
              </a:xfrm>
            </p:grpSpPr>
            <p:sp>
              <p:nvSpPr>
                <p:cNvPr id="481" name="Shape 481"/>
                <p:cNvSpPr/>
                <p:nvPr/>
              </p:nvSpPr>
              <p:spPr>
                <a:xfrm>
                  <a:off x="1187624" y="1497012"/>
                  <a:ext cx="2664295" cy="1643955"/>
                </a:xfrm>
                <a:prstGeom prst="rect">
                  <a:avLst/>
                </a:prstGeom>
                <a:solidFill>
                  <a:srgbClr val="F0E442">
                    <a:alpha val="49803"/>
                  </a:srgbClr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6800" lIns="90000" rIns="90000" tIns="46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82" name="Shape 482"/>
                <p:cNvCxnSpPr/>
                <p:nvPr/>
              </p:nvCxnSpPr>
              <p:spPr>
                <a:xfrm>
                  <a:off x="1331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3" name="Shape 483"/>
                <p:cNvCxnSpPr/>
                <p:nvPr/>
              </p:nvCxnSpPr>
              <p:spPr>
                <a:xfrm>
                  <a:off x="1484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4" name="Shape 484"/>
                <p:cNvCxnSpPr/>
                <p:nvPr/>
              </p:nvCxnSpPr>
              <p:spPr>
                <a:xfrm>
                  <a:off x="1636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5" name="Shape 485"/>
                <p:cNvCxnSpPr/>
                <p:nvPr/>
              </p:nvCxnSpPr>
              <p:spPr>
                <a:xfrm>
                  <a:off x="17888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6" name="Shape 486"/>
                <p:cNvCxnSpPr/>
                <p:nvPr/>
              </p:nvCxnSpPr>
              <p:spPr>
                <a:xfrm>
                  <a:off x="19412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7" name="Shape 487"/>
                <p:cNvCxnSpPr/>
                <p:nvPr/>
              </p:nvCxnSpPr>
              <p:spPr>
                <a:xfrm>
                  <a:off x="2093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8" name="Shape 488"/>
                <p:cNvCxnSpPr/>
                <p:nvPr/>
              </p:nvCxnSpPr>
              <p:spPr>
                <a:xfrm>
                  <a:off x="2246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9" name="Shape 489"/>
                <p:cNvCxnSpPr/>
                <p:nvPr/>
              </p:nvCxnSpPr>
              <p:spPr>
                <a:xfrm>
                  <a:off x="2398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0" name="Shape 490"/>
                <p:cNvCxnSpPr/>
                <p:nvPr/>
              </p:nvCxnSpPr>
              <p:spPr>
                <a:xfrm>
                  <a:off x="25508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1" name="Shape 491"/>
                <p:cNvCxnSpPr/>
                <p:nvPr/>
              </p:nvCxnSpPr>
              <p:spPr>
                <a:xfrm>
                  <a:off x="27032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2" name="Shape 492"/>
                <p:cNvCxnSpPr/>
                <p:nvPr/>
              </p:nvCxnSpPr>
              <p:spPr>
                <a:xfrm>
                  <a:off x="2855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3" name="Shape 493"/>
                <p:cNvCxnSpPr/>
                <p:nvPr/>
              </p:nvCxnSpPr>
              <p:spPr>
                <a:xfrm>
                  <a:off x="3008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4" name="Shape 494"/>
                <p:cNvCxnSpPr/>
                <p:nvPr/>
              </p:nvCxnSpPr>
              <p:spPr>
                <a:xfrm>
                  <a:off x="3160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5" name="Shape 495"/>
                <p:cNvCxnSpPr/>
                <p:nvPr/>
              </p:nvCxnSpPr>
              <p:spPr>
                <a:xfrm>
                  <a:off x="33128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6" name="Shape 496"/>
                <p:cNvCxnSpPr/>
                <p:nvPr/>
              </p:nvCxnSpPr>
              <p:spPr>
                <a:xfrm>
                  <a:off x="34652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7" name="Shape 497"/>
                <p:cNvCxnSpPr/>
                <p:nvPr/>
              </p:nvCxnSpPr>
              <p:spPr>
                <a:xfrm>
                  <a:off x="36176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8" name="Shape 498"/>
                <p:cNvCxnSpPr/>
                <p:nvPr/>
              </p:nvCxnSpPr>
              <p:spPr>
                <a:xfrm>
                  <a:off x="37700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499" name="Shape 499"/>
              <p:cNvCxnSpPr/>
              <p:nvPr/>
            </p:nvCxnSpPr>
            <p:spPr>
              <a:xfrm>
                <a:off x="1187624" y="1628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0" name="Shape 500"/>
              <p:cNvCxnSpPr/>
              <p:nvPr/>
            </p:nvCxnSpPr>
            <p:spPr>
              <a:xfrm>
                <a:off x="1187624" y="17812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1" name="Shape 501"/>
              <p:cNvCxnSpPr/>
              <p:nvPr/>
            </p:nvCxnSpPr>
            <p:spPr>
              <a:xfrm>
                <a:off x="1187624" y="19336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2" name="Shape 502"/>
              <p:cNvCxnSpPr/>
              <p:nvPr/>
            </p:nvCxnSpPr>
            <p:spPr>
              <a:xfrm>
                <a:off x="1187624" y="20860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3" name="Shape 503"/>
              <p:cNvCxnSpPr/>
              <p:nvPr/>
            </p:nvCxnSpPr>
            <p:spPr>
              <a:xfrm>
                <a:off x="1187624" y="22384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4" name="Shape 504"/>
              <p:cNvCxnSpPr/>
              <p:nvPr/>
            </p:nvCxnSpPr>
            <p:spPr>
              <a:xfrm>
                <a:off x="1187624" y="2390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5" name="Shape 505"/>
              <p:cNvCxnSpPr/>
              <p:nvPr/>
            </p:nvCxnSpPr>
            <p:spPr>
              <a:xfrm>
                <a:off x="1187624" y="25432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6" name="Shape 506"/>
              <p:cNvCxnSpPr/>
              <p:nvPr/>
            </p:nvCxnSpPr>
            <p:spPr>
              <a:xfrm>
                <a:off x="1187624" y="26956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7" name="Shape 507"/>
              <p:cNvCxnSpPr/>
              <p:nvPr/>
            </p:nvCxnSpPr>
            <p:spPr>
              <a:xfrm>
                <a:off x="1187624" y="28480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8" name="Shape 508"/>
              <p:cNvCxnSpPr/>
              <p:nvPr/>
            </p:nvCxnSpPr>
            <p:spPr>
              <a:xfrm>
                <a:off x="1187624" y="30004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9" name="Shape 509"/>
              <p:cNvCxnSpPr/>
              <p:nvPr/>
            </p:nvCxnSpPr>
            <p:spPr>
              <a:xfrm>
                <a:off x="1187624" y="3152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10" name="Shape 510"/>
            <p:cNvGrpSpPr/>
            <p:nvPr/>
          </p:nvGrpSpPr>
          <p:grpSpPr>
            <a:xfrm>
              <a:off x="879194" y="1282300"/>
              <a:ext cx="4536502" cy="3256890"/>
              <a:chOff x="1187624" y="1497012"/>
              <a:chExt cx="2664295" cy="1655787"/>
            </a:xfrm>
          </p:grpSpPr>
          <p:grpSp>
            <p:nvGrpSpPr>
              <p:cNvPr id="511" name="Shape 511"/>
              <p:cNvGrpSpPr/>
              <p:nvPr/>
            </p:nvGrpSpPr>
            <p:grpSpPr>
              <a:xfrm>
                <a:off x="1187624" y="1497012"/>
                <a:ext cx="2664295" cy="1643955"/>
                <a:chOff x="1187624" y="1497012"/>
                <a:chExt cx="2664295" cy="1643955"/>
              </a:xfrm>
            </p:grpSpPr>
            <p:sp>
              <p:nvSpPr>
                <p:cNvPr id="512" name="Shape 512"/>
                <p:cNvSpPr/>
                <p:nvPr/>
              </p:nvSpPr>
              <p:spPr>
                <a:xfrm>
                  <a:off x="1187624" y="1497012"/>
                  <a:ext cx="2664295" cy="1643955"/>
                </a:xfrm>
                <a:prstGeom prst="rect">
                  <a:avLst/>
                </a:prstGeom>
                <a:solidFill>
                  <a:srgbClr val="92D050">
                    <a:alpha val="49803"/>
                  </a:srgbClr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6800" lIns="90000" rIns="90000" tIns="46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513" name="Shape 513"/>
                <p:cNvCxnSpPr/>
                <p:nvPr/>
              </p:nvCxnSpPr>
              <p:spPr>
                <a:xfrm>
                  <a:off x="1331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4" name="Shape 514"/>
                <p:cNvCxnSpPr/>
                <p:nvPr/>
              </p:nvCxnSpPr>
              <p:spPr>
                <a:xfrm>
                  <a:off x="1484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5" name="Shape 515"/>
                <p:cNvCxnSpPr/>
                <p:nvPr/>
              </p:nvCxnSpPr>
              <p:spPr>
                <a:xfrm>
                  <a:off x="1636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6" name="Shape 516"/>
                <p:cNvCxnSpPr/>
                <p:nvPr/>
              </p:nvCxnSpPr>
              <p:spPr>
                <a:xfrm>
                  <a:off x="17888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7" name="Shape 517"/>
                <p:cNvCxnSpPr/>
                <p:nvPr/>
              </p:nvCxnSpPr>
              <p:spPr>
                <a:xfrm>
                  <a:off x="19412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8" name="Shape 518"/>
                <p:cNvCxnSpPr/>
                <p:nvPr/>
              </p:nvCxnSpPr>
              <p:spPr>
                <a:xfrm>
                  <a:off x="2093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9" name="Shape 519"/>
                <p:cNvCxnSpPr/>
                <p:nvPr/>
              </p:nvCxnSpPr>
              <p:spPr>
                <a:xfrm>
                  <a:off x="2246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0" name="Shape 520"/>
                <p:cNvCxnSpPr/>
                <p:nvPr/>
              </p:nvCxnSpPr>
              <p:spPr>
                <a:xfrm>
                  <a:off x="2398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1" name="Shape 521"/>
                <p:cNvCxnSpPr/>
                <p:nvPr/>
              </p:nvCxnSpPr>
              <p:spPr>
                <a:xfrm>
                  <a:off x="25508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2" name="Shape 522"/>
                <p:cNvCxnSpPr/>
                <p:nvPr/>
              </p:nvCxnSpPr>
              <p:spPr>
                <a:xfrm>
                  <a:off x="27032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3" name="Shape 523"/>
                <p:cNvCxnSpPr/>
                <p:nvPr/>
              </p:nvCxnSpPr>
              <p:spPr>
                <a:xfrm>
                  <a:off x="2855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4" name="Shape 524"/>
                <p:cNvCxnSpPr/>
                <p:nvPr/>
              </p:nvCxnSpPr>
              <p:spPr>
                <a:xfrm>
                  <a:off x="3008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5" name="Shape 525"/>
                <p:cNvCxnSpPr/>
                <p:nvPr/>
              </p:nvCxnSpPr>
              <p:spPr>
                <a:xfrm>
                  <a:off x="3160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6" name="Shape 526"/>
                <p:cNvCxnSpPr/>
                <p:nvPr/>
              </p:nvCxnSpPr>
              <p:spPr>
                <a:xfrm>
                  <a:off x="33128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7" name="Shape 527"/>
                <p:cNvCxnSpPr/>
                <p:nvPr/>
              </p:nvCxnSpPr>
              <p:spPr>
                <a:xfrm>
                  <a:off x="34652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8" name="Shape 528"/>
                <p:cNvCxnSpPr/>
                <p:nvPr/>
              </p:nvCxnSpPr>
              <p:spPr>
                <a:xfrm>
                  <a:off x="36176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9" name="Shape 529"/>
                <p:cNvCxnSpPr/>
                <p:nvPr/>
              </p:nvCxnSpPr>
              <p:spPr>
                <a:xfrm>
                  <a:off x="37700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530" name="Shape 530"/>
              <p:cNvCxnSpPr/>
              <p:nvPr/>
            </p:nvCxnSpPr>
            <p:spPr>
              <a:xfrm>
                <a:off x="1187624" y="1628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1" name="Shape 531"/>
              <p:cNvCxnSpPr/>
              <p:nvPr/>
            </p:nvCxnSpPr>
            <p:spPr>
              <a:xfrm>
                <a:off x="1187624" y="17812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2" name="Shape 532"/>
              <p:cNvCxnSpPr/>
              <p:nvPr/>
            </p:nvCxnSpPr>
            <p:spPr>
              <a:xfrm>
                <a:off x="1187624" y="19336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3" name="Shape 533"/>
              <p:cNvCxnSpPr/>
              <p:nvPr/>
            </p:nvCxnSpPr>
            <p:spPr>
              <a:xfrm>
                <a:off x="1187624" y="20860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4" name="Shape 534"/>
              <p:cNvCxnSpPr/>
              <p:nvPr/>
            </p:nvCxnSpPr>
            <p:spPr>
              <a:xfrm>
                <a:off x="1187624" y="22384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5" name="Shape 535"/>
              <p:cNvCxnSpPr/>
              <p:nvPr/>
            </p:nvCxnSpPr>
            <p:spPr>
              <a:xfrm>
                <a:off x="1187624" y="2390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6" name="Shape 536"/>
              <p:cNvCxnSpPr/>
              <p:nvPr/>
            </p:nvCxnSpPr>
            <p:spPr>
              <a:xfrm>
                <a:off x="1187624" y="25432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7" name="Shape 537"/>
              <p:cNvCxnSpPr/>
              <p:nvPr/>
            </p:nvCxnSpPr>
            <p:spPr>
              <a:xfrm>
                <a:off x="1187624" y="26956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8" name="Shape 538"/>
              <p:cNvCxnSpPr/>
              <p:nvPr/>
            </p:nvCxnSpPr>
            <p:spPr>
              <a:xfrm>
                <a:off x="1187624" y="28480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9" name="Shape 539"/>
              <p:cNvCxnSpPr/>
              <p:nvPr/>
            </p:nvCxnSpPr>
            <p:spPr>
              <a:xfrm>
                <a:off x="1187624" y="30004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0" name="Shape 540"/>
              <p:cNvCxnSpPr/>
              <p:nvPr/>
            </p:nvCxnSpPr>
            <p:spPr>
              <a:xfrm>
                <a:off x="1187624" y="3152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541" name="Shape 541"/>
            <p:cNvSpPr/>
            <p:nvPr/>
          </p:nvSpPr>
          <p:spPr>
            <a:xfrm>
              <a:off x="1811008" y="1862696"/>
              <a:ext cx="770469" cy="506964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6800" lIns="90000" rIns="90000" tIns="46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Shape 542"/>
            <p:cNvSpPr/>
            <p:nvPr/>
          </p:nvSpPr>
          <p:spPr>
            <a:xfrm>
              <a:off x="871345" y="1561563"/>
              <a:ext cx="2130586" cy="859535"/>
            </a:xfrm>
            <a:custGeom>
              <a:pathLst>
                <a:path extrusionOk="0" h="120000" w="120000">
                  <a:moveTo>
                    <a:pt x="63861" y="1276"/>
                  </a:moveTo>
                  <a:lnTo>
                    <a:pt x="63861" y="1276"/>
                  </a:lnTo>
                  <a:cubicBezTo>
                    <a:pt x="67123" y="3829"/>
                    <a:pt x="70444" y="5959"/>
                    <a:pt x="73646" y="8936"/>
                  </a:cubicBezTo>
                  <a:cubicBezTo>
                    <a:pt x="75948" y="11075"/>
                    <a:pt x="78073" y="14252"/>
                    <a:pt x="80342" y="16595"/>
                  </a:cubicBezTo>
                  <a:cubicBezTo>
                    <a:pt x="82196" y="18511"/>
                    <a:pt x="84160" y="19740"/>
                    <a:pt x="86007" y="21702"/>
                  </a:cubicBezTo>
                  <a:cubicBezTo>
                    <a:pt x="87771" y="23576"/>
                    <a:pt x="89380" y="26283"/>
                    <a:pt x="91157" y="28085"/>
                  </a:cubicBezTo>
                  <a:cubicBezTo>
                    <a:pt x="93167" y="30123"/>
                    <a:pt x="95257" y="31644"/>
                    <a:pt x="97337" y="33191"/>
                  </a:cubicBezTo>
                  <a:cubicBezTo>
                    <a:pt x="98693" y="34199"/>
                    <a:pt x="100138" y="34472"/>
                    <a:pt x="101457" y="35744"/>
                  </a:cubicBezTo>
                  <a:cubicBezTo>
                    <a:pt x="104879" y="39043"/>
                    <a:pt x="105746" y="40704"/>
                    <a:pt x="108152" y="44680"/>
                  </a:cubicBezTo>
                  <a:cubicBezTo>
                    <a:pt x="108839" y="47234"/>
                    <a:pt x="109659" y="49595"/>
                    <a:pt x="110212" y="52340"/>
                  </a:cubicBezTo>
                  <a:cubicBezTo>
                    <a:pt x="110556" y="54042"/>
                    <a:pt x="110835" y="55833"/>
                    <a:pt x="111242" y="57446"/>
                  </a:cubicBezTo>
                  <a:cubicBezTo>
                    <a:pt x="112344" y="61813"/>
                    <a:pt x="112928" y="62901"/>
                    <a:pt x="114332" y="66382"/>
                  </a:cubicBezTo>
                  <a:cubicBezTo>
                    <a:pt x="114504" y="67659"/>
                    <a:pt x="114584" y="69036"/>
                    <a:pt x="114847" y="70212"/>
                  </a:cubicBezTo>
                  <a:cubicBezTo>
                    <a:pt x="115314" y="72294"/>
                    <a:pt x="117600" y="80512"/>
                    <a:pt x="118453" y="82978"/>
                  </a:cubicBezTo>
                  <a:cubicBezTo>
                    <a:pt x="120119" y="87797"/>
                    <a:pt x="119998" y="84840"/>
                    <a:pt x="119998" y="88085"/>
                  </a:cubicBezTo>
                  <a:lnTo>
                    <a:pt x="117938" y="120000"/>
                  </a:lnTo>
                  <a:lnTo>
                    <a:pt x="76736" y="76595"/>
                  </a:lnTo>
                  <a:lnTo>
                    <a:pt x="18025" y="102127"/>
                  </a:lnTo>
                  <a:lnTo>
                    <a:pt x="0" y="68936"/>
                  </a:lnTo>
                  <a:lnTo>
                    <a:pt x="52016" y="0"/>
                  </a:lnTo>
                  <a:lnTo>
                    <a:pt x="68496" y="5106"/>
                  </a:lnTo>
                </a:path>
              </a:pathLst>
            </a:custGeom>
            <a:solidFill>
              <a:srgbClr val="FF0000">
                <a:alpha val="60000"/>
              </a:srgbClr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39999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t" bIns="46800" lIns="90000" rIns="90000" tIns="46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>
              <a:off x="1739483" y="1975291"/>
              <a:ext cx="2142431" cy="1819656"/>
            </a:xfrm>
            <a:custGeom>
              <a:pathLst>
                <a:path extrusionOk="0" h="120000" w="120000">
                  <a:moveTo>
                    <a:pt x="27286" y="9045"/>
                  </a:moveTo>
                  <a:lnTo>
                    <a:pt x="84649" y="0"/>
                  </a:lnTo>
                  <a:lnTo>
                    <a:pt x="84649" y="0"/>
                  </a:lnTo>
                  <a:cubicBezTo>
                    <a:pt x="90539" y="8140"/>
                    <a:pt x="120671" y="32261"/>
                    <a:pt x="119988" y="48844"/>
                  </a:cubicBezTo>
                  <a:cubicBezTo>
                    <a:pt x="119305" y="65427"/>
                    <a:pt x="99843" y="96381"/>
                    <a:pt x="80551" y="99497"/>
                  </a:cubicBezTo>
                  <a:cubicBezTo>
                    <a:pt x="61260" y="102613"/>
                    <a:pt x="14909" y="64120"/>
                    <a:pt x="4239" y="67537"/>
                  </a:cubicBezTo>
                  <a:cubicBezTo>
                    <a:pt x="-6430" y="70954"/>
                    <a:pt x="5050" y="95477"/>
                    <a:pt x="16531" y="119999"/>
                  </a:cubicBez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39999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t" bIns="46800" lIns="90000" rIns="90000" tIns="46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4" name="Shape 544"/>
          <p:cNvGrpSpPr/>
          <p:nvPr/>
        </p:nvGrpSpPr>
        <p:grpSpPr>
          <a:xfrm>
            <a:off x="5560916" y="1419621"/>
            <a:ext cx="2611482" cy="1641472"/>
            <a:chOff x="234183" y="1282300"/>
            <a:chExt cx="5181514" cy="3256890"/>
          </a:xfrm>
        </p:grpSpPr>
        <p:grpSp>
          <p:nvGrpSpPr>
            <p:cNvPr id="545" name="Shape 545"/>
            <p:cNvGrpSpPr/>
            <p:nvPr/>
          </p:nvGrpSpPr>
          <p:grpSpPr>
            <a:xfrm>
              <a:off x="234183" y="1282300"/>
              <a:ext cx="3096343" cy="2075578"/>
              <a:chOff x="1187624" y="1497012"/>
              <a:chExt cx="2664295" cy="1655787"/>
            </a:xfrm>
          </p:grpSpPr>
          <p:grpSp>
            <p:nvGrpSpPr>
              <p:cNvPr id="546" name="Shape 546"/>
              <p:cNvGrpSpPr/>
              <p:nvPr/>
            </p:nvGrpSpPr>
            <p:grpSpPr>
              <a:xfrm>
                <a:off x="1187624" y="1497012"/>
                <a:ext cx="2664295" cy="1643955"/>
                <a:chOff x="1187624" y="1497012"/>
                <a:chExt cx="2664295" cy="1643955"/>
              </a:xfrm>
            </p:grpSpPr>
            <p:sp>
              <p:nvSpPr>
                <p:cNvPr id="547" name="Shape 547"/>
                <p:cNvSpPr/>
                <p:nvPr/>
              </p:nvSpPr>
              <p:spPr>
                <a:xfrm>
                  <a:off x="1187624" y="1497012"/>
                  <a:ext cx="2664295" cy="1643955"/>
                </a:xfrm>
                <a:prstGeom prst="rect">
                  <a:avLst/>
                </a:prstGeom>
                <a:solidFill>
                  <a:srgbClr val="C00000">
                    <a:alpha val="49803"/>
                  </a:srgbClr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6800" lIns="90000" rIns="90000" tIns="46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548" name="Shape 548"/>
                <p:cNvCxnSpPr/>
                <p:nvPr/>
              </p:nvCxnSpPr>
              <p:spPr>
                <a:xfrm>
                  <a:off x="1331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9" name="Shape 549"/>
                <p:cNvCxnSpPr/>
                <p:nvPr/>
              </p:nvCxnSpPr>
              <p:spPr>
                <a:xfrm>
                  <a:off x="1484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0" name="Shape 550"/>
                <p:cNvCxnSpPr/>
                <p:nvPr/>
              </p:nvCxnSpPr>
              <p:spPr>
                <a:xfrm>
                  <a:off x="1636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1" name="Shape 551"/>
                <p:cNvCxnSpPr/>
                <p:nvPr/>
              </p:nvCxnSpPr>
              <p:spPr>
                <a:xfrm>
                  <a:off x="17888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2" name="Shape 552"/>
                <p:cNvCxnSpPr/>
                <p:nvPr/>
              </p:nvCxnSpPr>
              <p:spPr>
                <a:xfrm>
                  <a:off x="19412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3" name="Shape 553"/>
                <p:cNvCxnSpPr/>
                <p:nvPr/>
              </p:nvCxnSpPr>
              <p:spPr>
                <a:xfrm>
                  <a:off x="2093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4" name="Shape 554"/>
                <p:cNvCxnSpPr/>
                <p:nvPr/>
              </p:nvCxnSpPr>
              <p:spPr>
                <a:xfrm>
                  <a:off x="2246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5" name="Shape 555"/>
                <p:cNvCxnSpPr/>
                <p:nvPr/>
              </p:nvCxnSpPr>
              <p:spPr>
                <a:xfrm>
                  <a:off x="2398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6" name="Shape 556"/>
                <p:cNvCxnSpPr/>
                <p:nvPr/>
              </p:nvCxnSpPr>
              <p:spPr>
                <a:xfrm>
                  <a:off x="25508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7" name="Shape 557"/>
                <p:cNvCxnSpPr/>
                <p:nvPr/>
              </p:nvCxnSpPr>
              <p:spPr>
                <a:xfrm>
                  <a:off x="27032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8" name="Shape 558"/>
                <p:cNvCxnSpPr/>
                <p:nvPr/>
              </p:nvCxnSpPr>
              <p:spPr>
                <a:xfrm>
                  <a:off x="2855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9" name="Shape 559"/>
                <p:cNvCxnSpPr/>
                <p:nvPr/>
              </p:nvCxnSpPr>
              <p:spPr>
                <a:xfrm>
                  <a:off x="3008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0" name="Shape 560"/>
                <p:cNvCxnSpPr/>
                <p:nvPr/>
              </p:nvCxnSpPr>
              <p:spPr>
                <a:xfrm>
                  <a:off x="3160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1" name="Shape 561"/>
                <p:cNvCxnSpPr/>
                <p:nvPr/>
              </p:nvCxnSpPr>
              <p:spPr>
                <a:xfrm>
                  <a:off x="33128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2" name="Shape 562"/>
                <p:cNvCxnSpPr/>
                <p:nvPr/>
              </p:nvCxnSpPr>
              <p:spPr>
                <a:xfrm>
                  <a:off x="34652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3" name="Shape 563"/>
                <p:cNvCxnSpPr/>
                <p:nvPr/>
              </p:nvCxnSpPr>
              <p:spPr>
                <a:xfrm>
                  <a:off x="36176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4" name="Shape 564"/>
                <p:cNvCxnSpPr/>
                <p:nvPr/>
              </p:nvCxnSpPr>
              <p:spPr>
                <a:xfrm>
                  <a:off x="37700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565" name="Shape 565"/>
              <p:cNvCxnSpPr/>
              <p:nvPr/>
            </p:nvCxnSpPr>
            <p:spPr>
              <a:xfrm>
                <a:off x="1187624" y="1628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6" name="Shape 566"/>
              <p:cNvCxnSpPr/>
              <p:nvPr/>
            </p:nvCxnSpPr>
            <p:spPr>
              <a:xfrm>
                <a:off x="1187624" y="17812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7" name="Shape 567"/>
              <p:cNvCxnSpPr/>
              <p:nvPr/>
            </p:nvCxnSpPr>
            <p:spPr>
              <a:xfrm>
                <a:off x="1187624" y="19336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" name="Shape 568"/>
              <p:cNvCxnSpPr/>
              <p:nvPr/>
            </p:nvCxnSpPr>
            <p:spPr>
              <a:xfrm>
                <a:off x="1187624" y="20860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9" name="Shape 569"/>
              <p:cNvCxnSpPr/>
              <p:nvPr/>
            </p:nvCxnSpPr>
            <p:spPr>
              <a:xfrm>
                <a:off x="1187624" y="22384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0" name="Shape 570"/>
              <p:cNvCxnSpPr/>
              <p:nvPr/>
            </p:nvCxnSpPr>
            <p:spPr>
              <a:xfrm>
                <a:off x="1187624" y="2390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1" name="Shape 571"/>
              <p:cNvCxnSpPr/>
              <p:nvPr/>
            </p:nvCxnSpPr>
            <p:spPr>
              <a:xfrm>
                <a:off x="1187624" y="25432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2" name="Shape 572"/>
              <p:cNvCxnSpPr/>
              <p:nvPr/>
            </p:nvCxnSpPr>
            <p:spPr>
              <a:xfrm>
                <a:off x="1187624" y="26956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3" name="Shape 573"/>
              <p:cNvCxnSpPr/>
              <p:nvPr/>
            </p:nvCxnSpPr>
            <p:spPr>
              <a:xfrm>
                <a:off x="1187624" y="28480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4" name="Shape 574"/>
              <p:cNvCxnSpPr/>
              <p:nvPr/>
            </p:nvCxnSpPr>
            <p:spPr>
              <a:xfrm>
                <a:off x="1187624" y="30004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5" name="Shape 575"/>
              <p:cNvCxnSpPr/>
              <p:nvPr/>
            </p:nvCxnSpPr>
            <p:spPr>
              <a:xfrm>
                <a:off x="1187624" y="3152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76" name="Shape 576"/>
            <p:cNvGrpSpPr/>
            <p:nvPr/>
          </p:nvGrpSpPr>
          <p:grpSpPr>
            <a:xfrm>
              <a:off x="2394397" y="1765213"/>
              <a:ext cx="1471775" cy="857574"/>
              <a:chOff x="1187624" y="1497012"/>
              <a:chExt cx="2664295" cy="1655787"/>
            </a:xfrm>
          </p:grpSpPr>
          <p:grpSp>
            <p:nvGrpSpPr>
              <p:cNvPr id="577" name="Shape 577"/>
              <p:cNvGrpSpPr/>
              <p:nvPr/>
            </p:nvGrpSpPr>
            <p:grpSpPr>
              <a:xfrm>
                <a:off x="1187624" y="1497012"/>
                <a:ext cx="2664295" cy="1643955"/>
                <a:chOff x="1187624" y="1497012"/>
                <a:chExt cx="2664295" cy="1643955"/>
              </a:xfrm>
            </p:grpSpPr>
            <p:sp>
              <p:nvSpPr>
                <p:cNvPr id="578" name="Shape 578"/>
                <p:cNvSpPr/>
                <p:nvPr/>
              </p:nvSpPr>
              <p:spPr>
                <a:xfrm>
                  <a:off x="1187624" y="1497012"/>
                  <a:ext cx="2664295" cy="1643955"/>
                </a:xfrm>
                <a:prstGeom prst="rect">
                  <a:avLst/>
                </a:prstGeom>
                <a:solidFill>
                  <a:srgbClr val="F0E442">
                    <a:alpha val="49803"/>
                  </a:srgbClr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6800" lIns="90000" rIns="90000" tIns="46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579" name="Shape 579"/>
                <p:cNvCxnSpPr/>
                <p:nvPr/>
              </p:nvCxnSpPr>
              <p:spPr>
                <a:xfrm>
                  <a:off x="1331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0" name="Shape 580"/>
                <p:cNvCxnSpPr/>
                <p:nvPr/>
              </p:nvCxnSpPr>
              <p:spPr>
                <a:xfrm>
                  <a:off x="1484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1" name="Shape 581"/>
                <p:cNvCxnSpPr/>
                <p:nvPr/>
              </p:nvCxnSpPr>
              <p:spPr>
                <a:xfrm>
                  <a:off x="1636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2" name="Shape 582"/>
                <p:cNvCxnSpPr/>
                <p:nvPr/>
              </p:nvCxnSpPr>
              <p:spPr>
                <a:xfrm>
                  <a:off x="17888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3" name="Shape 583"/>
                <p:cNvCxnSpPr/>
                <p:nvPr/>
              </p:nvCxnSpPr>
              <p:spPr>
                <a:xfrm>
                  <a:off x="19412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4" name="Shape 584"/>
                <p:cNvCxnSpPr/>
                <p:nvPr/>
              </p:nvCxnSpPr>
              <p:spPr>
                <a:xfrm>
                  <a:off x="2093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5" name="Shape 585"/>
                <p:cNvCxnSpPr/>
                <p:nvPr/>
              </p:nvCxnSpPr>
              <p:spPr>
                <a:xfrm>
                  <a:off x="2246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6" name="Shape 586"/>
                <p:cNvCxnSpPr/>
                <p:nvPr/>
              </p:nvCxnSpPr>
              <p:spPr>
                <a:xfrm>
                  <a:off x="2398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7" name="Shape 587"/>
                <p:cNvCxnSpPr/>
                <p:nvPr/>
              </p:nvCxnSpPr>
              <p:spPr>
                <a:xfrm>
                  <a:off x="25508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8" name="Shape 588"/>
                <p:cNvCxnSpPr/>
                <p:nvPr/>
              </p:nvCxnSpPr>
              <p:spPr>
                <a:xfrm>
                  <a:off x="27032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9" name="Shape 589"/>
                <p:cNvCxnSpPr/>
                <p:nvPr/>
              </p:nvCxnSpPr>
              <p:spPr>
                <a:xfrm>
                  <a:off x="2855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0" name="Shape 590"/>
                <p:cNvCxnSpPr/>
                <p:nvPr/>
              </p:nvCxnSpPr>
              <p:spPr>
                <a:xfrm>
                  <a:off x="3008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1" name="Shape 591"/>
                <p:cNvCxnSpPr/>
                <p:nvPr/>
              </p:nvCxnSpPr>
              <p:spPr>
                <a:xfrm>
                  <a:off x="3160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2" name="Shape 592"/>
                <p:cNvCxnSpPr/>
                <p:nvPr/>
              </p:nvCxnSpPr>
              <p:spPr>
                <a:xfrm>
                  <a:off x="33128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3" name="Shape 593"/>
                <p:cNvCxnSpPr/>
                <p:nvPr/>
              </p:nvCxnSpPr>
              <p:spPr>
                <a:xfrm>
                  <a:off x="34652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4" name="Shape 594"/>
                <p:cNvCxnSpPr/>
                <p:nvPr/>
              </p:nvCxnSpPr>
              <p:spPr>
                <a:xfrm>
                  <a:off x="36176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5" name="Shape 595"/>
                <p:cNvCxnSpPr/>
                <p:nvPr/>
              </p:nvCxnSpPr>
              <p:spPr>
                <a:xfrm>
                  <a:off x="37700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596" name="Shape 596"/>
              <p:cNvCxnSpPr/>
              <p:nvPr/>
            </p:nvCxnSpPr>
            <p:spPr>
              <a:xfrm>
                <a:off x="1187624" y="1628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7" name="Shape 597"/>
              <p:cNvCxnSpPr/>
              <p:nvPr/>
            </p:nvCxnSpPr>
            <p:spPr>
              <a:xfrm>
                <a:off x="1187624" y="17812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8" name="Shape 598"/>
              <p:cNvCxnSpPr/>
              <p:nvPr/>
            </p:nvCxnSpPr>
            <p:spPr>
              <a:xfrm>
                <a:off x="1187624" y="19336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9" name="Shape 599"/>
              <p:cNvCxnSpPr/>
              <p:nvPr/>
            </p:nvCxnSpPr>
            <p:spPr>
              <a:xfrm>
                <a:off x="1187624" y="20860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0" name="Shape 600"/>
              <p:cNvCxnSpPr/>
              <p:nvPr/>
            </p:nvCxnSpPr>
            <p:spPr>
              <a:xfrm>
                <a:off x="1187624" y="22384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1" name="Shape 601"/>
              <p:cNvCxnSpPr/>
              <p:nvPr/>
            </p:nvCxnSpPr>
            <p:spPr>
              <a:xfrm>
                <a:off x="1187624" y="2390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2" name="Shape 602"/>
              <p:cNvCxnSpPr/>
              <p:nvPr/>
            </p:nvCxnSpPr>
            <p:spPr>
              <a:xfrm>
                <a:off x="1187624" y="25432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3" name="Shape 603"/>
              <p:cNvCxnSpPr/>
              <p:nvPr/>
            </p:nvCxnSpPr>
            <p:spPr>
              <a:xfrm>
                <a:off x="1187624" y="26956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4" name="Shape 604"/>
              <p:cNvCxnSpPr/>
              <p:nvPr/>
            </p:nvCxnSpPr>
            <p:spPr>
              <a:xfrm>
                <a:off x="1187624" y="28480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5" name="Shape 605"/>
              <p:cNvCxnSpPr/>
              <p:nvPr/>
            </p:nvCxnSpPr>
            <p:spPr>
              <a:xfrm>
                <a:off x="1187624" y="30004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6" name="Shape 606"/>
              <p:cNvCxnSpPr/>
              <p:nvPr/>
            </p:nvCxnSpPr>
            <p:spPr>
              <a:xfrm>
                <a:off x="1187624" y="3152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07" name="Shape 607"/>
            <p:cNvGrpSpPr/>
            <p:nvPr/>
          </p:nvGrpSpPr>
          <p:grpSpPr>
            <a:xfrm>
              <a:off x="879194" y="1282300"/>
              <a:ext cx="4536502" cy="3256890"/>
              <a:chOff x="1187624" y="1497012"/>
              <a:chExt cx="2664295" cy="1655787"/>
            </a:xfrm>
          </p:grpSpPr>
          <p:grpSp>
            <p:nvGrpSpPr>
              <p:cNvPr id="608" name="Shape 608"/>
              <p:cNvGrpSpPr/>
              <p:nvPr/>
            </p:nvGrpSpPr>
            <p:grpSpPr>
              <a:xfrm>
                <a:off x="1187624" y="1497012"/>
                <a:ext cx="2664295" cy="1643955"/>
                <a:chOff x="1187624" y="1497012"/>
                <a:chExt cx="2664295" cy="1643955"/>
              </a:xfrm>
            </p:grpSpPr>
            <p:sp>
              <p:nvSpPr>
                <p:cNvPr id="609" name="Shape 609"/>
                <p:cNvSpPr/>
                <p:nvPr/>
              </p:nvSpPr>
              <p:spPr>
                <a:xfrm>
                  <a:off x="1187624" y="1497012"/>
                  <a:ext cx="2664295" cy="1643955"/>
                </a:xfrm>
                <a:prstGeom prst="rect">
                  <a:avLst/>
                </a:prstGeom>
                <a:solidFill>
                  <a:srgbClr val="92D050">
                    <a:alpha val="49803"/>
                  </a:srgbClr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6800" lIns="90000" rIns="90000" tIns="46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10" name="Shape 610"/>
                <p:cNvCxnSpPr/>
                <p:nvPr/>
              </p:nvCxnSpPr>
              <p:spPr>
                <a:xfrm>
                  <a:off x="1331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1" name="Shape 611"/>
                <p:cNvCxnSpPr/>
                <p:nvPr/>
              </p:nvCxnSpPr>
              <p:spPr>
                <a:xfrm>
                  <a:off x="1484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2" name="Shape 612"/>
                <p:cNvCxnSpPr/>
                <p:nvPr/>
              </p:nvCxnSpPr>
              <p:spPr>
                <a:xfrm>
                  <a:off x="1636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3" name="Shape 613"/>
                <p:cNvCxnSpPr/>
                <p:nvPr/>
              </p:nvCxnSpPr>
              <p:spPr>
                <a:xfrm>
                  <a:off x="17888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4" name="Shape 614"/>
                <p:cNvCxnSpPr/>
                <p:nvPr/>
              </p:nvCxnSpPr>
              <p:spPr>
                <a:xfrm>
                  <a:off x="19412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5" name="Shape 615"/>
                <p:cNvCxnSpPr/>
                <p:nvPr/>
              </p:nvCxnSpPr>
              <p:spPr>
                <a:xfrm>
                  <a:off x="2093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6" name="Shape 616"/>
                <p:cNvCxnSpPr/>
                <p:nvPr/>
              </p:nvCxnSpPr>
              <p:spPr>
                <a:xfrm>
                  <a:off x="2246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7" name="Shape 617"/>
                <p:cNvCxnSpPr/>
                <p:nvPr/>
              </p:nvCxnSpPr>
              <p:spPr>
                <a:xfrm>
                  <a:off x="2398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8" name="Shape 618"/>
                <p:cNvCxnSpPr/>
                <p:nvPr/>
              </p:nvCxnSpPr>
              <p:spPr>
                <a:xfrm>
                  <a:off x="25508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9" name="Shape 619"/>
                <p:cNvCxnSpPr/>
                <p:nvPr/>
              </p:nvCxnSpPr>
              <p:spPr>
                <a:xfrm>
                  <a:off x="27032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0" name="Shape 620"/>
                <p:cNvCxnSpPr/>
                <p:nvPr/>
              </p:nvCxnSpPr>
              <p:spPr>
                <a:xfrm>
                  <a:off x="28556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1" name="Shape 621"/>
                <p:cNvCxnSpPr/>
                <p:nvPr/>
              </p:nvCxnSpPr>
              <p:spPr>
                <a:xfrm>
                  <a:off x="30080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2" name="Shape 622"/>
                <p:cNvCxnSpPr/>
                <p:nvPr/>
              </p:nvCxnSpPr>
              <p:spPr>
                <a:xfrm>
                  <a:off x="3160440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3" name="Shape 623"/>
                <p:cNvCxnSpPr/>
                <p:nvPr/>
              </p:nvCxnSpPr>
              <p:spPr>
                <a:xfrm>
                  <a:off x="33128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4" name="Shape 624"/>
                <p:cNvCxnSpPr/>
                <p:nvPr/>
              </p:nvCxnSpPr>
              <p:spPr>
                <a:xfrm>
                  <a:off x="34652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5" name="Shape 625"/>
                <p:cNvCxnSpPr/>
                <p:nvPr/>
              </p:nvCxnSpPr>
              <p:spPr>
                <a:xfrm>
                  <a:off x="36176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6" name="Shape 626"/>
                <p:cNvCxnSpPr/>
                <p:nvPr/>
              </p:nvCxnSpPr>
              <p:spPr>
                <a:xfrm>
                  <a:off x="3770039" y="1497012"/>
                  <a:ext cx="0" cy="1643955"/>
                </a:xfrm>
                <a:prstGeom prst="straightConnector1">
                  <a:avLst/>
                </a:prstGeom>
                <a:solidFill>
                  <a:schemeClr val="accent1"/>
                </a:solidFill>
                <a:ln cap="flat" cmpd="sng" w="28575">
                  <a:solidFill>
                    <a:srgbClr val="4D4D4F">
                      <a:alpha val="38823"/>
                    </a:srgbClr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627" name="Shape 627"/>
              <p:cNvCxnSpPr/>
              <p:nvPr/>
            </p:nvCxnSpPr>
            <p:spPr>
              <a:xfrm>
                <a:off x="1187624" y="1628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8" name="Shape 628"/>
              <p:cNvCxnSpPr/>
              <p:nvPr/>
            </p:nvCxnSpPr>
            <p:spPr>
              <a:xfrm>
                <a:off x="1187624" y="17812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9" name="Shape 629"/>
              <p:cNvCxnSpPr/>
              <p:nvPr/>
            </p:nvCxnSpPr>
            <p:spPr>
              <a:xfrm>
                <a:off x="1187624" y="19336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0" name="Shape 630"/>
              <p:cNvCxnSpPr/>
              <p:nvPr/>
            </p:nvCxnSpPr>
            <p:spPr>
              <a:xfrm>
                <a:off x="1187624" y="20860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1" name="Shape 631"/>
              <p:cNvCxnSpPr/>
              <p:nvPr/>
            </p:nvCxnSpPr>
            <p:spPr>
              <a:xfrm>
                <a:off x="1187624" y="22384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2" name="Shape 632"/>
              <p:cNvCxnSpPr/>
              <p:nvPr/>
            </p:nvCxnSpPr>
            <p:spPr>
              <a:xfrm>
                <a:off x="1187624" y="2390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3" name="Shape 633"/>
              <p:cNvCxnSpPr/>
              <p:nvPr/>
            </p:nvCxnSpPr>
            <p:spPr>
              <a:xfrm>
                <a:off x="1187624" y="25432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4" name="Shape 634"/>
              <p:cNvCxnSpPr/>
              <p:nvPr/>
            </p:nvCxnSpPr>
            <p:spPr>
              <a:xfrm>
                <a:off x="1187624" y="26956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5" name="Shape 635"/>
              <p:cNvCxnSpPr/>
              <p:nvPr/>
            </p:nvCxnSpPr>
            <p:spPr>
              <a:xfrm>
                <a:off x="1187624" y="28480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6" name="Shape 636"/>
              <p:cNvCxnSpPr/>
              <p:nvPr/>
            </p:nvCxnSpPr>
            <p:spPr>
              <a:xfrm>
                <a:off x="1187624" y="30004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7" name="Shape 637"/>
              <p:cNvCxnSpPr/>
              <p:nvPr/>
            </p:nvCxnSpPr>
            <p:spPr>
              <a:xfrm>
                <a:off x="1187624" y="3152800"/>
                <a:ext cx="2664295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rgbClr val="4D4D4F">
                    <a:alpha val="38823"/>
                  </a:srgbClr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638" name="Shape 638"/>
            <p:cNvSpPr/>
            <p:nvPr/>
          </p:nvSpPr>
          <p:spPr>
            <a:xfrm>
              <a:off x="1811008" y="1862696"/>
              <a:ext cx="770469" cy="506964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6800" lIns="90000" rIns="90000" tIns="46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871345" y="1561563"/>
              <a:ext cx="2130586" cy="859535"/>
            </a:xfrm>
            <a:custGeom>
              <a:pathLst>
                <a:path extrusionOk="0" h="120000" w="120000">
                  <a:moveTo>
                    <a:pt x="63861" y="1276"/>
                  </a:moveTo>
                  <a:lnTo>
                    <a:pt x="63861" y="1276"/>
                  </a:lnTo>
                  <a:cubicBezTo>
                    <a:pt x="67123" y="3829"/>
                    <a:pt x="70444" y="5959"/>
                    <a:pt x="73646" y="8936"/>
                  </a:cubicBezTo>
                  <a:cubicBezTo>
                    <a:pt x="75948" y="11075"/>
                    <a:pt x="78073" y="14252"/>
                    <a:pt x="80342" y="16595"/>
                  </a:cubicBezTo>
                  <a:cubicBezTo>
                    <a:pt x="82196" y="18511"/>
                    <a:pt x="84160" y="19740"/>
                    <a:pt x="86007" y="21702"/>
                  </a:cubicBezTo>
                  <a:cubicBezTo>
                    <a:pt x="87771" y="23576"/>
                    <a:pt x="89380" y="26283"/>
                    <a:pt x="91157" y="28085"/>
                  </a:cubicBezTo>
                  <a:cubicBezTo>
                    <a:pt x="93167" y="30123"/>
                    <a:pt x="95257" y="31644"/>
                    <a:pt x="97337" y="33191"/>
                  </a:cubicBezTo>
                  <a:cubicBezTo>
                    <a:pt x="98693" y="34199"/>
                    <a:pt x="100138" y="34472"/>
                    <a:pt x="101457" y="35744"/>
                  </a:cubicBezTo>
                  <a:cubicBezTo>
                    <a:pt x="104879" y="39043"/>
                    <a:pt x="105746" y="40704"/>
                    <a:pt x="108152" y="44680"/>
                  </a:cubicBezTo>
                  <a:cubicBezTo>
                    <a:pt x="108839" y="47234"/>
                    <a:pt x="109659" y="49595"/>
                    <a:pt x="110212" y="52340"/>
                  </a:cubicBezTo>
                  <a:cubicBezTo>
                    <a:pt x="110556" y="54042"/>
                    <a:pt x="110835" y="55833"/>
                    <a:pt x="111242" y="57446"/>
                  </a:cubicBezTo>
                  <a:cubicBezTo>
                    <a:pt x="112344" y="61813"/>
                    <a:pt x="112928" y="62901"/>
                    <a:pt x="114332" y="66382"/>
                  </a:cubicBezTo>
                  <a:cubicBezTo>
                    <a:pt x="114504" y="67659"/>
                    <a:pt x="114584" y="69036"/>
                    <a:pt x="114847" y="70212"/>
                  </a:cubicBezTo>
                  <a:cubicBezTo>
                    <a:pt x="115314" y="72294"/>
                    <a:pt x="117600" y="80512"/>
                    <a:pt x="118453" y="82978"/>
                  </a:cubicBezTo>
                  <a:cubicBezTo>
                    <a:pt x="120119" y="87797"/>
                    <a:pt x="119998" y="84840"/>
                    <a:pt x="119998" y="88085"/>
                  </a:cubicBezTo>
                  <a:lnTo>
                    <a:pt x="117938" y="120000"/>
                  </a:lnTo>
                  <a:lnTo>
                    <a:pt x="76736" y="76595"/>
                  </a:lnTo>
                  <a:lnTo>
                    <a:pt x="18025" y="102127"/>
                  </a:lnTo>
                  <a:lnTo>
                    <a:pt x="0" y="68936"/>
                  </a:lnTo>
                  <a:lnTo>
                    <a:pt x="52016" y="0"/>
                  </a:lnTo>
                  <a:lnTo>
                    <a:pt x="68496" y="5106"/>
                  </a:lnTo>
                </a:path>
              </a:pathLst>
            </a:custGeom>
            <a:solidFill>
              <a:srgbClr val="FF0000">
                <a:alpha val="60000"/>
              </a:srgbClr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39999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t" bIns="46800" lIns="90000" rIns="90000" tIns="46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1739483" y="1975291"/>
              <a:ext cx="2142431" cy="1819656"/>
            </a:xfrm>
            <a:custGeom>
              <a:pathLst>
                <a:path extrusionOk="0" h="120000" w="120000">
                  <a:moveTo>
                    <a:pt x="27286" y="9045"/>
                  </a:moveTo>
                  <a:lnTo>
                    <a:pt x="84649" y="0"/>
                  </a:lnTo>
                  <a:lnTo>
                    <a:pt x="84649" y="0"/>
                  </a:lnTo>
                  <a:cubicBezTo>
                    <a:pt x="90539" y="8140"/>
                    <a:pt x="120671" y="32261"/>
                    <a:pt x="119988" y="48844"/>
                  </a:cubicBezTo>
                  <a:cubicBezTo>
                    <a:pt x="119305" y="65427"/>
                    <a:pt x="99843" y="96381"/>
                    <a:pt x="80551" y="99497"/>
                  </a:cubicBezTo>
                  <a:cubicBezTo>
                    <a:pt x="61260" y="102613"/>
                    <a:pt x="14909" y="64120"/>
                    <a:pt x="4239" y="67537"/>
                  </a:cubicBezTo>
                  <a:cubicBezTo>
                    <a:pt x="-6430" y="70954"/>
                    <a:pt x="5050" y="95477"/>
                    <a:pt x="16531" y="119999"/>
                  </a:cubicBez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39999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t" bIns="46800" lIns="90000" rIns="90000" tIns="46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1" name="Shape 6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2360" y="0"/>
            <a:ext cx="1279866" cy="450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/>
          <p:nvPr>
            <p:ph type="title"/>
          </p:nvPr>
        </p:nvSpPr>
        <p:spPr>
          <a:xfrm>
            <a:off x="231782" y="102394"/>
            <a:ext cx="8683625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The Role of DGGS in the IoT</a:t>
            </a:r>
          </a:p>
        </p:txBody>
      </p:sp>
      <p:sp>
        <p:nvSpPr>
          <p:cNvPr id="647" name="Shape 647"/>
          <p:cNvSpPr/>
          <p:nvPr/>
        </p:nvSpPr>
        <p:spPr>
          <a:xfrm rot="164936">
            <a:off x="1833688" y="2378182"/>
            <a:ext cx="1973063" cy="22101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6800" lIns="90000" rIns="90000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8" name="Shape 648"/>
          <p:cNvGrpSpPr/>
          <p:nvPr/>
        </p:nvGrpSpPr>
        <p:grpSpPr>
          <a:xfrm>
            <a:off x="257718" y="746363"/>
            <a:ext cx="5506202" cy="4345665"/>
            <a:chOff x="257715" y="995151"/>
            <a:chExt cx="5506202" cy="5794220"/>
          </a:xfrm>
        </p:grpSpPr>
        <p:pic>
          <p:nvPicPr>
            <p:cNvPr descr="C:\Users\u83032\AppData\Local\Microsoft\Windows\Temporary Internet Files\Content.IE5\EZ8CSA0X\MP900401427[1].jpg" id="649" name="Shape 6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5575" y="4869160"/>
              <a:ext cx="1817806" cy="1211396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descr="C:\Users\u83032\AppData\Local\Microsoft\Windows\Temporary Internet Files\Content.IE5\41GVT3DF\MC900434857[1].png" id="650" name="Shape 6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8239" y="1626938"/>
              <a:ext cx="1061578" cy="1061578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pic>
          <p:nvPicPr>
            <p:cNvPr descr="C:\Users\u83032\AppData\Local\Microsoft\Windows\Temporary Internet Files\Content.IE5\XVH03FL1\MP900382979[1].jpg" id="651" name="Shape 6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40998" y="995151"/>
              <a:ext cx="764957" cy="107094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52" name="Shape 6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56551" y="5088771"/>
              <a:ext cx="1249403" cy="17006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53" name="Shape 65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57715" y="2688516"/>
              <a:ext cx="1632304" cy="1008112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descr="http://noc.ac.uk/f/content/science-technology/research-groups/marine-geoscience/geophysics-img2.png" id="654" name="Shape 6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96086" y="995151"/>
              <a:ext cx="1368151" cy="1010152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76200" rotWithShape="0" algn="tl" dir="78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655" name="Shape 65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68129" y="3719166"/>
              <a:ext cx="1895504" cy="1280451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descr="http://upload.wikimedia.org/wikipedia/commons/a/a2/Urban_planning_museum_-_Pudong_model.JPG" id="656" name="Shape 65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450692" y="1003919"/>
              <a:ext cx="1313225" cy="98492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76200" rotWithShape="0" algn="tl" dir="7800000" dist="38100">
                <a:srgbClr val="000000">
                  <a:alpha val="40000"/>
                </a:srgbClr>
              </a:outerShdw>
            </a:effectLst>
          </p:spPr>
        </p:pic>
      </p:grpSp>
      <p:pic>
        <p:nvPicPr>
          <p:cNvPr descr="K:\Lesley W\13-7657-7.jpg" id="657" name="Shape 6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00491" y="1957767"/>
            <a:ext cx="1217452" cy="1314898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pic>
      <p:grpSp>
        <p:nvGrpSpPr>
          <p:cNvPr id="658" name="Shape 658"/>
          <p:cNvGrpSpPr/>
          <p:nvPr/>
        </p:nvGrpSpPr>
        <p:grpSpPr>
          <a:xfrm>
            <a:off x="5436095" y="1059581"/>
            <a:ext cx="3677394" cy="2795519"/>
            <a:chOff x="5436092" y="1412775"/>
            <a:chExt cx="3677394" cy="3727359"/>
          </a:xfrm>
        </p:grpSpPr>
        <p:grpSp>
          <p:nvGrpSpPr>
            <p:cNvPr id="659" name="Shape 659"/>
            <p:cNvGrpSpPr/>
            <p:nvPr/>
          </p:nvGrpSpPr>
          <p:grpSpPr>
            <a:xfrm>
              <a:off x="5436092" y="2420888"/>
              <a:ext cx="3677394" cy="2719247"/>
              <a:chOff x="5436092" y="2420888"/>
              <a:chExt cx="3677394" cy="2719247"/>
            </a:xfrm>
          </p:grpSpPr>
          <p:sp>
            <p:nvSpPr>
              <p:cNvPr id="660" name="Shape 660"/>
              <p:cNvSpPr/>
              <p:nvPr/>
            </p:nvSpPr>
            <p:spPr>
              <a:xfrm>
                <a:off x="5436092" y="2948947"/>
                <a:ext cx="687273" cy="983995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0070C0"/>
              </a:solidFill>
              <a:ln>
                <a:noFill/>
              </a:ln>
              <a:effectLst>
                <a:outerShdw blurRad="39999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t" bIns="46800" lIns="90000" rIns="90000" tIns="46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ATWS operations room at GA" id="661" name="Shape 66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372200" y="2420888"/>
                <a:ext cx="2311518" cy="1736208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  <a:effectLst>
                <a:outerShdw blurRad="76200" rotWithShape="0" algn="tl" dir="7800000" dist="3810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662" name="Shape 66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763919" y="4598180"/>
                <a:ext cx="3349568" cy="541954"/>
              </a:xfrm>
              <a:prstGeom prst="roundRect">
                <a:avLst>
                  <a:gd fmla="val 8594" name="adj"/>
                </a:avLst>
              </a:prstGeom>
              <a:solidFill>
                <a:srgbClr val="ECECEC"/>
              </a:solidFill>
              <a:ln>
                <a:noFill/>
              </a:ln>
              <a:effectLst>
                <a:outerShdw rotWithShape="0" algn="ctr" dir="2700000" dist="35921">
                  <a:schemeClr val="dk2"/>
                </a:outerShdw>
                <a:reflection blurRad="0" dir="5400000" dist="101600" endA="295" endPos="92000" kx="0" rotWithShape="0" algn="bl" stA="50000" stPos="0" sy="-100000" ky="0"/>
              </a:effectLst>
            </p:spPr>
          </p:pic>
          <p:cxnSp>
            <p:nvCxnSpPr>
              <p:cNvPr id="663" name="Shape 663"/>
              <p:cNvCxnSpPr/>
              <p:nvPr/>
            </p:nvCxnSpPr>
            <p:spPr>
              <a:xfrm flipH="1">
                <a:off x="6372200" y="4192205"/>
                <a:ext cx="1155760" cy="316914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00000"/>
                </a:solidFill>
                <a:prstDash val="solid"/>
                <a:round/>
                <a:headEnd len="med" w="med" type="none"/>
                <a:tailEnd len="lg" w="lg" type="stealth"/>
              </a:ln>
              <a:effectLst>
                <a:outerShdw blurRad="39999" rotWithShape="0" dir="5400000" dist="23000">
                  <a:srgbClr val="000000">
                    <a:alpha val="34901"/>
                  </a:srgbClr>
                </a:outerShdw>
              </a:effectLst>
            </p:spPr>
          </p:cxnSp>
          <p:cxnSp>
            <p:nvCxnSpPr>
              <p:cNvPr id="664" name="Shape 664"/>
              <p:cNvCxnSpPr/>
              <p:nvPr/>
            </p:nvCxnSpPr>
            <p:spPr>
              <a:xfrm flipH="1">
                <a:off x="7164288" y="4192205"/>
                <a:ext cx="363672" cy="316914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00000"/>
                </a:solidFill>
                <a:prstDash val="solid"/>
                <a:round/>
                <a:headEnd len="med" w="med" type="none"/>
                <a:tailEnd len="lg" w="lg" type="stealth"/>
              </a:ln>
              <a:effectLst>
                <a:outerShdw blurRad="39999" rotWithShape="0" dir="5400000" dist="23000">
                  <a:srgbClr val="000000">
                    <a:alpha val="34901"/>
                  </a:srgbClr>
                </a:outerShdw>
              </a:effectLst>
            </p:spPr>
          </p:cxnSp>
          <p:cxnSp>
            <p:nvCxnSpPr>
              <p:cNvPr id="665" name="Shape 665"/>
              <p:cNvCxnSpPr/>
              <p:nvPr/>
            </p:nvCxnSpPr>
            <p:spPr>
              <a:xfrm>
                <a:off x="7527960" y="4218494"/>
                <a:ext cx="356407" cy="290624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00000"/>
                </a:solidFill>
                <a:prstDash val="solid"/>
                <a:round/>
                <a:headEnd len="med" w="med" type="none"/>
                <a:tailEnd len="lg" w="lg" type="stealth"/>
              </a:ln>
              <a:effectLst>
                <a:outerShdw blurRad="39999" rotWithShape="0" dir="5400000" dist="23000">
                  <a:srgbClr val="000000">
                    <a:alpha val="34901"/>
                  </a:srgbClr>
                </a:outerShdw>
              </a:effectLst>
            </p:spPr>
          </p:cxnSp>
          <p:cxnSp>
            <p:nvCxnSpPr>
              <p:cNvPr id="666" name="Shape 666"/>
              <p:cNvCxnSpPr/>
              <p:nvPr/>
            </p:nvCxnSpPr>
            <p:spPr>
              <a:xfrm>
                <a:off x="7527960" y="4192205"/>
                <a:ext cx="1292511" cy="316914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00000"/>
                </a:solidFill>
                <a:prstDash val="solid"/>
                <a:round/>
                <a:headEnd len="med" w="med" type="none"/>
                <a:tailEnd len="lg" w="lg" type="stealth"/>
              </a:ln>
              <a:effectLst>
                <a:outerShdw blurRad="39999" rotWithShape="0" dir="5400000" dist="23000">
                  <a:srgbClr val="000000">
                    <a:alpha val="34901"/>
                  </a:srgbClr>
                </a:outerShdw>
              </a:effectLst>
            </p:spPr>
          </p:cxnSp>
        </p:grpSp>
        <p:grpSp>
          <p:nvGrpSpPr>
            <p:cNvPr id="667" name="Shape 667"/>
            <p:cNvGrpSpPr/>
            <p:nvPr/>
          </p:nvGrpSpPr>
          <p:grpSpPr>
            <a:xfrm>
              <a:off x="6221342" y="1412775"/>
              <a:ext cx="2485209" cy="1054133"/>
              <a:chOff x="6221342" y="1412775"/>
              <a:chExt cx="2485209" cy="1054133"/>
            </a:xfrm>
          </p:grpSpPr>
          <p:pic>
            <p:nvPicPr>
              <p:cNvPr descr="C:\Users\u54541\AppData\Local\Microsoft\Windows\Temporary Internet Files\Content.IE5\XXODZUZD\MC900431507[1].png" id="668" name="Shape 66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854039" y="1556791"/>
                <a:ext cx="852511" cy="8525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u54541\AppData\Local\Microsoft\Windows\Temporary Internet Files\Content.IE5\IQZ4BWRW\MC900433847[1].png" id="669" name="Shape 669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789674" y="1412775"/>
                <a:ext cx="1054133" cy="10541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0" name="Shape 670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6221342" y="1755900"/>
                <a:ext cx="568332" cy="5209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71" name="Shape 671"/>
          <p:cNvGrpSpPr/>
          <p:nvPr/>
        </p:nvGrpSpPr>
        <p:grpSpPr>
          <a:xfrm>
            <a:off x="3946557" y="1923677"/>
            <a:ext cx="5305962" cy="3016061"/>
            <a:chOff x="3946557" y="2564902"/>
            <a:chExt cx="5305962" cy="4021416"/>
          </a:xfrm>
        </p:grpSpPr>
        <p:sp>
          <p:nvSpPr>
            <p:cNvPr id="672" name="Shape 672"/>
            <p:cNvSpPr txBox="1"/>
            <p:nvPr/>
          </p:nvSpPr>
          <p:spPr>
            <a:xfrm>
              <a:off x="4563416" y="5478323"/>
              <a:ext cx="4689103" cy="1107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ct val="250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But…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F"/>
                </a:buClr>
                <a:buSzPct val="250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4D4D4F"/>
                  </a:solidFill>
                  <a:latin typeface="Arial"/>
                  <a:ea typeface="Arial"/>
                  <a:cs typeface="Arial"/>
                  <a:sym typeface="Arial"/>
                </a:rPr>
                <a:t>Without a new approach to geospatial information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F"/>
                </a:buClr>
                <a:buSzPct val="250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4D4D4F"/>
                  </a:solidFill>
                  <a:latin typeface="Arial"/>
                  <a:ea typeface="Arial"/>
                  <a:cs typeface="Arial"/>
                  <a:sym typeface="Arial"/>
                </a:rPr>
                <a:t>Data Fusion is very difficult!!!</a:t>
              </a:r>
            </a:p>
          </p:txBody>
        </p:sp>
        <p:grpSp>
          <p:nvGrpSpPr>
            <p:cNvPr id="673" name="Shape 673"/>
            <p:cNvGrpSpPr/>
            <p:nvPr/>
          </p:nvGrpSpPr>
          <p:grpSpPr>
            <a:xfrm>
              <a:off x="3946557" y="2564902"/>
              <a:ext cx="1273514" cy="2948450"/>
              <a:chOff x="3946557" y="2564902"/>
              <a:chExt cx="1273514" cy="2948450"/>
            </a:xfrm>
          </p:grpSpPr>
          <p:sp>
            <p:nvSpPr>
              <p:cNvPr id="674" name="Shape 674"/>
              <p:cNvSpPr/>
              <p:nvPr/>
            </p:nvSpPr>
            <p:spPr>
              <a:xfrm>
                <a:off x="3946557" y="2564902"/>
                <a:ext cx="1273514" cy="1675290"/>
              </a:xfrm>
              <a:prstGeom prst="ellipse">
                <a:avLst/>
              </a:prstGeom>
              <a:solidFill>
                <a:srgbClr val="C00000">
                  <a:alpha val="14901"/>
                </a:srgbClr>
              </a:solidFill>
              <a:ln cap="flat" cmpd="sng" w="9525">
                <a:solidFill>
                  <a:srgbClr val="C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6800" lIns="90000" rIns="90000" tIns="46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Shape 675"/>
              <p:cNvSpPr/>
              <p:nvPr/>
            </p:nvSpPr>
            <p:spPr>
              <a:xfrm rot="-5400000">
                <a:off x="4171521" y="4569581"/>
                <a:ext cx="1149549" cy="737995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C00000"/>
              </a:solidFill>
              <a:ln>
                <a:noFill/>
              </a:ln>
              <a:effectLst>
                <a:outerShdw blurRad="39999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t" bIns="46800" lIns="90000" rIns="90000" tIns="46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76" name="Shape 676"/>
          <p:cNvSpPr/>
          <p:nvPr/>
        </p:nvSpPr>
        <p:spPr>
          <a:xfrm rot="-3557340">
            <a:off x="3675849" y="3429734"/>
            <a:ext cx="768281" cy="22101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6800" lIns="90000" rIns="90000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Shape 677"/>
          <p:cNvSpPr/>
          <p:nvPr/>
        </p:nvSpPr>
        <p:spPr>
          <a:xfrm rot="-752980">
            <a:off x="2047472" y="2817433"/>
            <a:ext cx="1818164" cy="2210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6800" lIns="90000" rIns="90000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Shape 678"/>
          <p:cNvSpPr/>
          <p:nvPr/>
        </p:nvSpPr>
        <p:spPr>
          <a:xfrm rot="-2009059">
            <a:off x="2386553" y="3338461"/>
            <a:ext cx="1693499" cy="2210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6800" lIns="90000" rIns="90000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Shape 679"/>
          <p:cNvSpPr/>
          <p:nvPr/>
        </p:nvSpPr>
        <p:spPr>
          <a:xfrm rot="963342">
            <a:off x="1402245" y="1886108"/>
            <a:ext cx="2464813" cy="2210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6800" lIns="90000" rIns="90000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Shape 680"/>
          <p:cNvSpPr/>
          <p:nvPr/>
        </p:nvSpPr>
        <p:spPr>
          <a:xfrm rot="2184887">
            <a:off x="2914166" y="1696470"/>
            <a:ext cx="1106090" cy="2210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6800" lIns="90000" rIns="90000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Shape 681"/>
          <p:cNvSpPr/>
          <p:nvPr/>
        </p:nvSpPr>
        <p:spPr>
          <a:xfrm rot="3561472">
            <a:off x="3750739" y="1590977"/>
            <a:ext cx="464828" cy="2210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6800" lIns="90000" rIns="90000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Shape 682"/>
          <p:cNvSpPr/>
          <p:nvPr/>
        </p:nvSpPr>
        <p:spPr>
          <a:xfrm rot="7164450">
            <a:off x="4780861" y="1616361"/>
            <a:ext cx="462829" cy="2210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6800" lIns="90000" rIns="90000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3" name="Shape 683"/>
          <p:cNvPicPr preferRelativeResize="0"/>
          <p:nvPr/>
        </p:nvPicPr>
        <p:blipFill rotWithShape="1">
          <a:blip r:embed="rId17">
            <a:alphaModFix/>
          </a:blip>
          <a:srcRect b="0" l="34947" r="33892" t="0"/>
          <a:stretch/>
        </p:blipFill>
        <p:spPr>
          <a:xfrm>
            <a:off x="3867928" y="1923677"/>
            <a:ext cx="1398263" cy="1728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Shape 68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812360" y="0"/>
            <a:ext cx="1279866" cy="450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/>
          <p:nvPr>
            <p:ph type="title"/>
          </p:nvPr>
        </p:nvSpPr>
        <p:spPr>
          <a:xfrm>
            <a:off x="231782" y="102394"/>
            <a:ext cx="8683625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92E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0" name="Shape 690"/>
          <p:cNvPicPr preferRelativeResize="0"/>
          <p:nvPr/>
        </p:nvPicPr>
        <p:blipFill rotWithShape="1">
          <a:blip r:embed="rId3">
            <a:alphaModFix/>
          </a:blip>
          <a:srcRect b="1700" l="17661" r="16363" t="8381"/>
          <a:stretch/>
        </p:blipFill>
        <p:spPr>
          <a:xfrm>
            <a:off x="1635679" y="168144"/>
            <a:ext cx="6032665" cy="456384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 txBox="1"/>
          <p:nvPr/>
        </p:nvSpPr>
        <p:spPr>
          <a:xfrm>
            <a:off x="1547663" y="57150"/>
            <a:ext cx="624839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8800"/>
              </a:buClr>
              <a:buSzPct val="25000"/>
              <a:buFont typeface="CG Times"/>
              <a:buNone/>
            </a:pPr>
            <a:r>
              <a:rPr b="1" i="0" lang="en-US" sz="2400" u="none" cap="none" strike="noStrike">
                <a:solidFill>
                  <a:srgbClr val="D28800"/>
                </a:solidFill>
                <a:latin typeface="CG Times"/>
                <a:ea typeface="CG Times"/>
                <a:cs typeface="CG Times"/>
                <a:sym typeface="CG Times"/>
              </a:rPr>
              <a:t>THE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8800"/>
              </a:buClr>
              <a:buSzPct val="25000"/>
              <a:buFont typeface="CG Times"/>
              <a:buNone/>
            </a:pPr>
            <a:r>
              <a:rPr b="1" i="0" lang="en-US" sz="2400" u="none" cap="none" strike="noStrike">
                <a:solidFill>
                  <a:srgbClr val="D28800"/>
                </a:solidFill>
                <a:latin typeface="CG Times"/>
                <a:ea typeface="CG Times"/>
                <a:cs typeface="CG Times"/>
                <a:sym typeface="CG Times"/>
              </a:rPr>
              <a:t>OGC DGGS ABSTRACT SPECIFICATION IS A STANDARD TO BRING GRID SYSTEMS TOGETHER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1824831" y="3624225"/>
            <a:ext cx="5929628" cy="120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8800"/>
              </a:buClr>
              <a:buSzPct val="25000"/>
              <a:buFont typeface="CG Times"/>
              <a:buNone/>
            </a:pPr>
            <a:r>
              <a:rPr b="1" i="0" lang="en-US" sz="2400" u="none" cap="none" strike="noStrike">
                <a:solidFill>
                  <a:srgbClr val="D28800"/>
                </a:solidFill>
                <a:latin typeface="CG Times"/>
                <a:ea typeface="CG Times"/>
                <a:cs typeface="CG Times"/>
                <a:sym typeface="CG Times"/>
              </a:rPr>
              <a:t>NOT TO DICTATE WHICH SINGLE GRID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8800"/>
              </a:buClr>
              <a:buSzPct val="25000"/>
              <a:buFont typeface="CG Times"/>
              <a:buNone/>
            </a:pPr>
            <a:r>
              <a:rPr b="1" i="0" lang="en-US" sz="2400" u="none" cap="none" strike="noStrike">
                <a:solidFill>
                  <a:srgbClr val="D28800"/>
                </a:solidFill>
                <a:latin typeface="CG Times"/>
                <a:ea typeface="CG Times"/>
                <a:cs typeface="CG Times"/>
                <a:sym typeface="CG Times"/>
              </a:rPr>
              <a:t>SYSTEM SHALL BE THE ONE TO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8800"/>
              </a:buClr>
              <a:buSzPct val="25000"/>
              <a:buFont typeface="CG Times"/>
              <a:buNone/>
            </a:pPr>
            <a:r>
              <a:rPr b="1" i="0" lang="en-US" sz="2400" u="none" cap="none" strike="noStrike">
                <a:solidFill>
                  <a:srgbClr val="D28800"/>
                </a:solidFill>
                <a:latin typeface="CG Times"/>
                <a:ea typeface="CG Times"/>
                <a:cs typeface="CG Times"/>
                <a:sym typeface="CG Times"/>
              </a:rPr>
              <a:t>“RULE THEM ALL”</a:t>
            </a:r>
          </a:p>
        </p:txBody>
      </p:sp>
      <p:pic>
        <p:nvPicPr>
          <p:cNvPr id="693" name="Shape 6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2360" y="0"/>
            <a:ext cx="1279866" cy="450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Shape 699"/>
          <p:cNvPicPr preferRelativeResize="0"/>
          <p:nvPr/>
        </p:nvPicPr>
        <p:blipFill rotWithShape="1">
          <a:blip r:embed="rId3">
            <a:alphaModFix/>
          </a:blip>
          <a:srcRect b="0" l="0" r="70040" t="0"/>
          <a:stretch/>
        </p:blipFill>
        <p:spPr>
          <a:xfrm>
            <a:off x="685804" y="776270"/>
            <a:ext cx="2341830" cy="2709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Shape 7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600" y="2606522"/>
            <a:ext cx="1904999" cy="600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1" name="Shape 701"/>
          <p:cNvCxnSpPr/>
          <p:nvPr/>
        </p:nvCxnSpPr>
        <p:spPr>
          <a:xfrm>
            <a:off x="3048000" y="1793566"/>
            <a:ext cx="1523699" cy="812999"/>
          </a:xfrm>
          <a:prstGeom prst="curvedConnector2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lg" w="lg" type="triangle"/>
            <a:tailEnd len="lg" w="lg" type="triangle"/>
          </a:ln>
        </p:spPr>
      </p:cxnSp>
      <p:pic>
        <p:nvPicPr>
          <p:cNvPr id="702" name="Shape 702"/>
          <p:cNvPicPr preferRelativeResize="0"/>
          <p:nvPr/>
        </p:nvPicPr>
        <p:blipFill rotWithShape="1">
          <a:blip r:embed="rId3">
            <a:alphaModFix/>
          </a:blip>
          <a:srcRect b="4490" l="68482" r="-3050" t="0"/>
          <a:stretch/>
        </p:blipFill>
        <p:spPr>
          <a:xfrm>
            <a:off x="5935748" y="658995"/>
            <a:ext cx="2751055" cy="2716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Shape 7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400" y="2851491"/>
            <a:ext cx="2212343" cy="2082459"/>
          </a:xfrm>
          <a:prstGeom prst="rect">
            <a:avLst/>
          </a:prstGeom>
          <a:noFill/>
          <a:ln>
            <a:noFill/>
          </a:ln>
          <a:effectLst>
            <a:outerShdw blurRad="190500" sx="90000" rotWithShape="0" dir="5400000" dist="76200" sy="-19000">
              <a:srgbClr val="000000">
                <a:alpha val="14509"/>
              </a:srgbClr>
            </a:outerShdw>
          </a:effectLst>
        </p:spPr>
      </p:pic>
      <p:pic>
        <p:nvPicPr>
          <p:cNvPr id="704" name="Shape 704"/>
          <p:cNvPicPr preferRelativeResize="0"/>
          <p:nvPr/>
        </p:nvPicPr>
        <p:blipFill rotWithShape="1">
          <a:blip r:embed="rId3">
            <a:alphaModFix/>
          </a:blip>
          <a:srcRect b="0" l="34947" r="33892" t="0"/>
          <a:stretch/>
        </p:blipFill>
        <p:spPr>
          <a:xfrm>
            <a:off x="633191" y="2880141"/>
            <a:ext cx="2419964" cy="26924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5" name="Shape 705"/>
          <p:cNvCxnSpPr/>
          <p:nvPr/>
        </p:nvCxnSpPr>
        <p:spPr>
          <a:xfrm flipH="1">
            <a:off x="4572001" y="1793566"/>
            <a:ext cx="1523699" cy="812999"/>
          </a:xfrm>
          <a:prstGeom prst="curvedConnector2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706" name="Shape 706"/>
          <p:cNvCxnSpPr/>
          <p:nvPr/>
        </p:nvCxnSpPr>
        <p:spPr>
          <a:xfrm flipH="1" rot="10800000">
            <a:off x="3048000" y="3205539"/>
            <a:ext cx="1523699" cy="812999"/>
          </a:xfrm>
          <a:prstGeom prst="curvedConnector2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707" name="Shape 707"/>
          <p:cNvCxnSpPr/>
          <p:nvPr/>
        </p:nvCxnSpPr>
        <p:spPr>
          <a:xfrm rot="10800000">
            <a:off x="4560769" y="3206550"/>
            <a:ext cx="1523699" cy="812999"/>
          </a:xfrm>
          <a:prstGeom prst="curvedConnector2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lg" w="lg" type="triangle"/>
            <a:tailEnd len="lg" w="lg" type="triangle"/>
          </a:ln>
        </p:spPr>
      </p:cxnSp>
      <p:pic>
        <p:nvPicPr>
          <p:cNvPr id="708" name="Shape 7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2360" y="0"/>
            <a:ext cx="1279866" cy="450468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Shape 709"/>
          <p:cNvSpPr txBox="1"/>
          <p:nvPr/>
        </p:nvSpPr>
        <p:spPr>
          <a:xfrm>
            <a:off x="3347864" y="2573491"/>
            <a:ext cx="2520279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</a:p>
        </p:txBody>
      </p:sp>
      <p:sp>
        <p:nvSpPr>
          <p:cNvPr id="710" name="Shape 710"/>
          <p:cNvSpPr/>
          <p:nvPr/>
        </p:nvSpPr>
        <p:spPr>
          <a:xfrm>
            <a:off x="1619671" y="4794705"/>
            <a:ext cx="61206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http://www.opengeospatial.org/projects/groups/dggsswg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231782" y="102394"/>
            <a:ext cx="8683625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914404" y="959644"/>
            <a:ext cx="7620001" cy="3668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33363" lvl="0" marL="23336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are Discrete Global Grid Systems?</a:t>
            </a:r>
          </a:p>
          <a:p>
            <a:pPr indent="-233363" lvl="0" marL="233363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92E5C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is the difference to classical Coordinate Reference Systems?</a:t>
            </a:r>
          </a:p>
          <a:p>
            <a:pPr indent="-233363" lvl="0" marL="233363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92E5C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specific advantages do they offer to the Internet of Things?</a:t>
            </a:r>
          </a:p>
        </p:txBody>
      </p:sp>
      <p:pic>
        <p:nvPicPr>
          <p:cNvPr id="49" name="Shape 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2360" y="0"/>
            <a:ext cx="1279866" cy="450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231782" y="102394"/>
            <a:ext cx="8683625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Where did DGGS come from?</a:t>
            </a:r>
          </a:p>
        </p:txBody>
      </p:sp>
      <p:pic>
        <p:nvPicPr>
          <p:cNvPr descr="Image result for images globe" id="55" name="Shape 55"/>
          <p:cNvPicPr preferRelativeResize="0"/>
          <p:nvPr/>
        </p:nvPicPr>
        <p:blipFill rotWithShape="1">
          <a:blip r:embed="rId3">
            <a:alphaModFix/>
          </a:blip>
          <a:srcRect b="0" l="26417" r="19321" t="0"/>
          <a:stretch/>
        </p:blipFill>
        <p:spPr>
          <a:xfrm>
            <a:off x="866533" y="2622481"/>
            <a:ext cx="1466441" cy="152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0800" y="942257"/>
            <a:ext cx="2715991" cy="1368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1007" y="981404"/>
            <a:ext cx="2091431" cy="1174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6">
            <a:alphaModFix/>
          </a:blip>
          <a:srcRect b="0" l="41520" r="0" t="0"/>
          <a:stretch/>
        </p:blipFill>
        <p:spPr>
          <a:xfrm>
            <a:off x="6739931" y="2625448"/>
            <a:ext cx="1489675" cy="1700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tuffo.hswstatic.com/geniusstuff/wp-content/uploads/sites/42/2013/07/leonardo-davinci-inventions-0.jpg" id="59" name="Shape 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1346" y="1066995"/>
            <a:ext cx="840373" cy="104755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/>
          <p:nvPr/>
        </p:nvSpPr>
        <p:spPr>
          <a:xfrm>
            <a:off x="1491744" y="2190750"/>
            <a:ext cx="216022" cy="276945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35100" lIns="67500" rIns="67500" tIns="35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61"/>
          <p:cNvSpPr txBox="1"/>
          <p:nvPr/>
        </p:nvSpPr>
        <p:spPr>
          <a:xfrm>
            <a:off x="2112967" y="665256"/>
            <a:ext cx="3558719" cy="2231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Maps provide a way to put a globe onto a sheet of paper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76200" y="4190312"/>
            <a:ext cx="3352799" cy="4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A globe is a good physical model of the Earth…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but difficult to fit into your pocket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6455692" y="4449946"/>
            <a:ext cx="2231112" cy="4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Conventional GIS puts the map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onto a computer screen</a:t>
            </a:r>
          </a:p>
        </p:txBody>
      </p:sp>
      <p:sp>
        <p:nvSpPr>
          <p:cNvPr id="64" name="Shape 64"/>
          <p:cNvSpPr/>
          <p:nvPr/>
        </p:nvSpPr>
        <p:spPr>
          <a:xfrm rot="10800000">
            <a:off x="7327776" y="2244254"/>
            <a:ext cx="216022" cy="276945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35100" lIns="67500" rIns="67500" tIns="35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/>
          <p:nvPr/>
        </p:nvSpPr>
        <p:spPr>
          <a:xfrm rot="5400000">
            <a:off x="6053708" y="1487063"/>
            <a:ext cx="216022" cy="276945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35100" lIns="67500" rIns="67500" tIns="35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80817" y="2897400"/>
            <a:ext cx="2230040" cy="1088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mages of digital earth" id="67" name="Shape 6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86151" y="2745002"/>
            <a:ext cx="2619373" cy="147423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3419614" y="2440202"/>
            <a:ext cx="2552434" cy="2385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ct val="25000"/>
              <a:buFont typeface="CG Times"/>
              <a:buNone/>
            </a:pPr>
            <a:r>
              <a:rPr b="1" i="0" lang="en-US" sz="1100" u="none" cap="none" strike="noStrike">
                <a:solidFill>
                  <a:srgbClr val="757070"/>
                </a:solidFill>
                <a:latin typeface="CG Times"/>
                <a:ea typeface="CG Times"/>
                <a:cs typeface="CG Times"/>
                <a:sym typeface="CG Times"/>
              </a:rPr>
              <a:t>But Computers are not limited to 2D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3379517" y="4421403"/>
            <a:ext cx="2632643" cy="207749"/>
          </a:xfrm>
          <a:prstGeom prst="rect">
            <a:avLst/>
          </a:prstGeom>
          <a:gradFill>
            <a:gsLst>
              <a:gs pos="0">
                <a:srgbClr val="C2580F"/>
              </a:gs>
              <a:gs pos="80000">
                <a:srgbClr val="FF7213"/>
              </a:gs>
              <a:gs pos="100000">
                <a:srgbClr val="FF720E"/>
              </a:gs>
            </a:gsLst>
            <a:lin ang="16200000" scaled="0"/>
          </a:gradFill>
          <a:ln>
            <a:noFill/>
          </a:ln>
          <a:effectLst>
            <a:outerShdw blurRad="39999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G Times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CG Times"/>
                <a:ea typeface="CG Times"/>
                <a:cs typeface="CG Times"/>
                <a:sym typeface="CG Times"/>
              </a:rPr>
              <a:t>What if GIS was based on a digital globe?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4139951" y="2114550"/>
            <a:ext cx="566363" cy="2231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c. 1506</a:t>
            </a:r>
          </a:p>
        </p:txBody>
      </p:sp>
      <p:pic>
        <p:nvPicPr>
          <p:cNvPr id="71" name="Shape 7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12360" y="0"/>
            <a:ext cx="1279866" cy="4504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800px-Behaim_globus.jpg" id="72" name="Shape 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9550" y="2571750"/>
            <a:ext cx="2195525" cy="1512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23529" y="311945"/>
            <a:ext cx="8496944" cy="461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rPr b="0" i="0" lang="en-US" sz="288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From GIS to the Digital Earth</a:t>
            </a: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771550"/>
            <a:ext cx="7172676" cy="396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2360" y="0"/>
            <a:ext cx="1279866" cy="45046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/>
          <p:nvPr/>
        </p:nvSpPr>
        <p:spPr>
          <a:xfrm>
            <a:off x="3419871" y="3579862"/>
            <a:ext cx="1744133" cy="973666"/>
          </a:xfrm>
          <a:custGeom>
            <a:pathLst>
              <a:path extrusionOk="0" h="120000" w="120000">
                <a:moveTo>
                  <a:pt x="92621" y="0"/>
                </a:moveTo>
                <a:lnTo>
                  <a:pt x="119999" y="23999"/>
                </a:lnTo>
                <a:lnTo>
                  <a:pt x="0" y="120000"/>
                </a:lnTo>
                <a:lnTo>
                  <a:pt x="92621" y="0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533400" y="4254500"/>
            <a:ext cx="18466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l.jpg" id="82" name="Shape 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97" y="267493"/>
            <a:ext cx="1710190" cy="1656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rc.jpg" id="83" name="Shape 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495" y="2856582"/>
            <a:ext cx="1676399" cy="18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23529" y="311945"/>
            <a:ext cx="8496944" cy="461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rPr b="0" i="0" lang="en-US" sz="288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From GIS to the Digital Earth</a:t>
            </a:r>
          </a:p>
        </p:txBody>
      </p:sp>
      <p:pic>
        <p:nvPicPr>
          <p:cNvPr id="89" name="Shape 8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0877" y="789831"/>
            <a:ext cx="5242244" cy="3942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6450" y="771552"/>
            <a:ext cx="5231096" cy="392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/>
          <p:nvPr/>
        </p:nvSpPr>
        <p:spPr>
          <a:xfrm>
            <a:off x="5292080" y="2114522"/>
            <a:ext cx="1259873" cy="3149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Sydney, AUS</a:t>
            </a:r>
          </a:p>
        </p:txBody>
      </p:sp>
      <p:sp>
        <p:nvSpPr>
          <p:cNvPr id="92" name="Shape 92"/>
          <p:cNvSpPr/>
          <p:nvPr/>
        </p:nvSpPr>
        <p:spPr>
          <a:xfrm>
            <a:off x="5853667" y="3047392"/>
            <a:ext cx="1418667" cy="3149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Wellington, NZ</a:t>
            </a:r>
          </a:p>
        </p:txBody>
      </p:sp>
      <p:sp>
        <p:nvSpPr>
          <p:cNvPr id="93" name="Shape 93"/>
          <p:cNvSpPr/>
          <p:nvPr/>
        </p:nvSpPr>
        <p:spPr>
          <a:xfrm>
            <a:off x="2555780" y="3679178"/>
            <a:ext cx="1300531" cy="3149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Davis Station</a:t>
            </a: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6" y="771550"/>
            <a:ext cx="7172676" cy="396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2360" y="0"/>
            <a:ext cx="1279866" cy="45046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3242733" y="3581400"/>
            <a:ext cx="1744133" cy="973666"/>
          </a:xfrm>
          <a:custGeom>
            <a:pathLst>
              <a:path extrusionOk="0" h="120000" w="120000">
                <a:moveTo>
                  <a:pt x="92621" y="0"/>
                </a:moveTo>
                <a:lnTo>
                  <a:pt x="119999" y="23999"/>
                </a:lnTo>
                <a:lnTo>
                  <a:pt x="0" y="120000"/>
                </a:lnTo>
                <a:lnTo>
                  <a:pt x="92621" y="0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450" y="828941"/>
            <a:ext cx="5257103" cy="385273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23529" y="311945"/>
            <a:ext cx="8496944" cy="461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rPr b="0" i="0" lang="en-US" sz="288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From GIS to the Digital Earth</a:t>
            </a:r>
          </a:p>
        </p:txBody>
      </p:sp>
      <p:sp>
        <p:nvSpPr>
          <p:cNvPr id="103" name="Shape 103"/>
          <p:cNvSpPr/>
          <p:nvPr/>
        </p:nvSpPr>
        <p:spPr>
          <a:xfrm>
            <a:off x="5292080" y="2114522"/>
            <a:ext cx="1259873" cy="3149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Sydney, AUS</a:t>
            </a:r>
          </a:p>
        </p:txBody>
      </p:sp>
      <p:sp>
        <p:nvSpPr>
          <p:cNvPr id="104" name="Shape 104"/>
          <p:cNvSpPr/>
          <p:nvPr/>
        </p:nvSpPr>
        <p:spPr>
          <a:xfrm>
            <a:off x="5853667" y="3047392"/>
            <a:ext cx="1418667" cy="3149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Wellington, NZ</a:t>
            </a:r>
          </a:p>
        </p:txBody>
      </p:sp>
      <p:sp>
        <p:nvSpPr>
          <p:cNvPr id="105" name="Shape 105"/>
          <p:cNvSpPr/>
          <p:nvPr/>
        </p:nvSpPr>
        <p:spPr>
          <a:xfrm>
            <a:off x="2555780" y="3679178"/>
            <a:ext cx="1300531" cy="3149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Davis Station</a:t>
            </a:r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2360" y="0"/>
            <a:ext cx="1279866" cy="450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23529" y="311945"/>
            <a:ext cx="8496944" cy="461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rPr b="0" i="0" lang="en-US" sz="288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What if we didn’t ‘flatten’ things out?...</a:t>
            </a: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4659" y="915566"/>
            <a:ext cx="3973562" cy="38164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>
            <a:off x="5407405" y="2355726"/>
            <a:ext cx="1259873" cy="3149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Sydney, AUS</a:t>
            </a:r>
          </a:p>
        </p:txBody>
      </p:sp>
      <p:sp>
        <p:nvSpPr>
          <p:cNvPr id="114" name="Shape 114"/>
          <p:cNvSpPr/>
          <p:nvPr/>
        </p:nvSpPr>
        <p:spPr>
          <a:xfrm>
            <a:off x="6012164" y="3291830"/>
            <a:ext cx="1418667" cy="3149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Wellington, NZ</a:t>
            </a:r>
          </a:p>
        </p:txBody>
      </p:sp>
      <p:sp>
        <p:nvSpPr>
          <p:cNvPr id="115" name="Shape 115"/>
          <p:cNvSpPr/>
          <p:nvPr/>
        </p:nvSpPr>
        <p:spPr>
          <a:xfrm>
            <a:off x="2658882" y="4031432"/>
            <a:ext cx="1300531" cy="3149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Davis Station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7999" y="843558"/>
            <a:ext cx="1338484" cy="133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2360" y="0"/>
            <a:ext cx="1279866" cy="450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231782" y="102394"/>
            <a:ext cx="8683625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What are DGGS?</a:t>
            </a:r>
          </a:p>
        </p:txBody>
      </p:sp>
      <p:pic>
        <p:nvPicPr>
          <p:cNvPr id="123" name="Shape 1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8576" y="1200150"/>
            <a:ext cx="1392414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3158" y="1296137"/>
            <a:ext cx="1248849" cy="114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1125" y="1321025"/>
            <a:ext cx="1066561" cy="110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5455" y="1225515"/>
            <a:ext cx="1338564" cy="125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7">
            <a:alphaModFix/>
          </a:blip>
          <a:srcRect b="15012" l="14954" r="16367" t="15715"/>
          <a:stretch/>
        </p:blipFill>
        <p:spPr>
          <a:xfrm>
            <a:off x="6855164" y="1237420"/>
            <a:ext cx="1222034" cy="1235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661224" y="713549"/>
            <a:ext cx="80137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Equal Area Partitioning 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Platonic Solids mapped to the Surface Model of the Earth (e.g. WGS84)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595966" y="2810152"/>
            <a:ext cx="7776487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Curved (NOT Planar) Grids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DGGS Grids are not planar grids – they are a polyhedral tessellation on the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G Time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G Times"/>
                <a:ea typeface="CG Times"/>
                <a:cs typeface="CG Times"/>
                <a:sym typeface="CG Times"/>
              </a:rPr>
              <a:t>    Curved Surface of the Earth.</a:t>
            </a:r>
          </a:p>
        </p:txBody>
      </p:sp>
      <p:grpSp>
        <p:nvGrpSpPr>
          <p:cNvPr id="130" name="Shape 130"/>
          <p:cNvGrpSpPr/>
          <p:nvPr/>
        </p:nvGrpSpPr>
        <p:grpSpPr>
          <a:xfrm>
            <a:off x="1153788" y="3638548"/>
            <a:ext cx="6847219" cy="1088012"/>
            <a:chOff x="661224" y="3405223"/>
            <a:chExt cx="6847219" cy="1084846"/>
          </a:xfrm>
        </p:grpSpPr>
        <p:pic>
          <p:nvPicPr>
            <p:cNvPr id="131" name="Shape 131"/>
            <p:cNvPicPr preferRelativeResize="0"/>
            <p:nvPr/>
          </p:nvPicPr>
          <p:blipFill rotWithShape="1">
            <a:blip r:embed="rId8">
              <a:alphaModFix/>
            </a:blip>
            <a:srcRect b="17399" l="30586" r="30040" t="16392"/>
            <a:stretch/>
          </p:blipFill>
          <p:spPr>
            <a:xfrm>
              <a:off x="6457991" y="3451685"/>
              <a:ext cx="1050452" cy="991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Shape 132"/>
            <p:cNvPicPr preferRelativeResize="0"/>
            <p:nvPr/>
          </p:nvPicPr>
          <p:blipFill rotWithShape="1">
            <a:blip r:embed="rId9">
              <a:alphaModFix/>
            </a:blip>
            <a:srcRect b="12721" l="29137" r="29913" t="13080"/>
            <a:stretch/>
          </p:blipFill>
          <p:spPr>
            <a:xfrm>
              <a:off x="661224" y="3417671"/>
              <a:ext cx="1039241" cy="1059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Shape 133"/>
            <p:cNvPicPr preferRelativeResize="0"/>
            <p:nvPr/>
          </p:nvPicPr>
          <p:blipFill rotWithShape="1">
            <a:blip r:embed="rId10">
              <a:alphaModFix/>
            </a:blip>
            <a:srcRect b="9402" l="26534" r="25977" t="7998"/>
            <a:stretch/>
          </p:blipFill>
          <p:spPr>
            <a:xfrm>
              <a:off x="3591548" y="3458748"/>
              <a:ext cx="1000536" cy="977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Shape 134"/>
            <p:cNvPicPr preferRelativeResize="0"/>
            <p:nvPr/>
          </p:nvPicPr>
          <p:blipFill rotWithShape="1">
            <a:blip r:embed="rId11">
              <a:alphaModFix/>
            </a:blip>
            <a:srcRect b="8884" l="26053" r="26189" t="7117"/>
            <a:stretch/>
          </p:blipFill>
          <p:spPr>
            <a:xfrm>
              <a:off x="5054844" y="3448966"/>
              <a:ext cx="1008112" cy="9973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Shape 135"/>
            <p:cNvPicPr preferRelativeResize="0"/>
            <p:nvPr/>
          </p:nvPicPr>
          <p:blipFill rotWithShape="1">
            <a:blip r:embed="rId12">
              <a:alphaModFix/>
            </a:blip>
            <a:srcRect b="17401" l="31498" r="30701" t="15850"/>
            <a:stretch/>
          </p:blipFill>
          <p:spPr>
            <a:xfrm>
              <a:off x="2111371" y="3405223"/>
              <a:ext cx="1080120" cy="10848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6" name="Shape 13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812360" y="0"/>
            <a:ext cx="1279866" cy="4504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Shape 137"/>
          <p:cNvGrpSpPr/>
          <p:nvPr/>
        </p:nvGrpSpPr>
        <p:grpSpPr>
          <a:xfrm>
            <a:off x="1092572" y="2243435"/>
            <a:ext cx="6936917" cy="461664"/>
            <a:chOff x="595964" y="2338508"/>
            <a:chExt cx="6936917" cy="461664"/>
          </a:xfrm>
        </p:grpSpPr>
        <p:sp>
          <p:nvSpPr>
            <p:cNvPr id="138" name="Shape 138"/>
            <p:cNvSpPr txBox="1"/>
            <p:nvPr/>
          </p:nvSpPr>
          <p:spPr>
            <a:xfrm>
              <a:off x="595964" y="2338508"/>
              <a:ext cx="1071025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1F3864"/>
                </a:solidFill>
                <a:latin typeface="CG Times"/>
                <a:ea typeface="CG Times"/>
                <a:cs typeface="CG Times"/>
                <a:sym typeface="CG Time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ct val="25000"/>
                <a:buFont typeface="CG Times"/>
                <a:buNone/>
              </a:pPr>
              <a:r>
                <a:rPr b="1" i="0" lang="en-US" sz="1100" u="none" cap="none" strike="noStrike">
                  <a:solidFill>
                    <a:srgbClr val="1F3864"/>
                  </a:solidFill>
                  <a:latin typeface="CG Times"/>
                  <a:ea typeface="CG Times"/>
                  <a:cs typeface="CG Times"/>
                  <a:sym typeface="CG Times"/>
                </a:rPr>
                <a:t>Tetrahedron</a:t>
              </a:r>
            </a:p>
          </p:txBody>
        </p:sp>
        <p:sp>
          <p:nvSpPr>
            <p:cNvPr id="139" name="Shape 139"/>
            <p:cNvSpPr txBox="1"/>
            <p:nvPr/>
          </p:nvSpPr>
          <p:spPr>
            <a:xfrm>
              <a:off x="1812951" y="2338508"/>
              <a:ext cx="1603999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1F3864"/>
                </a:solidFill>
                <a:latin typeface="CG Times"/>
                <a:ea typeface="CG Times"/>
                <a:cs typeface="CG Times"/>
                <a:sym typeface="CG Time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ct val="25000"/>
                <a:buFont typeface="CG Times"/>
                <a:buNone/>
              </a:pPr>
              <a:r>
                <a:rPr b="1" i="0" lang="en-US" sz="1100" u="none" cap="none" strike="noStrike">
                  <a:solidFill>
                    <a:srgbClr val="1F3864"/>
                  </a:solidFill>
                  <a:latin typeface="CG Times"/>
                  <a:ea typeface="CG Times"/>
                  <a:cs typeface="CG Times"/>
                  <a:sym typeface="CG Times"/>
                </a:rPr>
                <a:t>Cube (Hexahedron)</a:t>
              </a:r>
            </a:p>
          </p:txBody>
        </p:sp>
        <p:sp>
          <p:nvSpPr>
            <p:cNvPr id="140" name="Shape 140"/>
            <p:cNvSpPr txBox="1"/>
            <p:nvPr/>
          </p:nvSpPr>
          <p:spPr>
            <a:xfrm>
              <a:off x="3567475" y="2338508"/>
              <a:ext cx="1048257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1F3864"/>
                </a:solidFill>
                <a:latin typeface="CG Times"/>
                <a:ea typeface="CG Times"/>
                <a:cs typeface="CG Times"/>
                <a:sym typeface="CG Time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ct val="25000"/>
                <a:buFont typeface="CG Times"/>
                <a:buNone/>
              </a:pPr>
              <a:r>
                <a:rPr b="1" i="0" lang="en-US" sz="1100" u="none" cap="none" strike="noStrike">
                  <a:solidFill>
                    <a:srgbClr val="1F3864"/>
                  </a:solidFill>
                  <a:latin typeface="CG Times"/>
                  <a:ea typeface="CG Times"/>
                  <a:cs typeface="CG Times"/>
                  <a:sym typeface="CG Times"/>
                </a:rPr>
                <a:t>Octahedron</a:t>
              </a:r>
            </a:p>
          </p:txBody>
        </p:sp>
        <p:sp>
          <p:nvSpPr>
            <p:cNvPr id="141" name="Shape 141"/>
            <p:cNvSpPr txBox="1"/>
            <p:nvPr/>
          </p:nvSpPr>
          <p:spPr>
            <a:xfrm>
              <a:off x="4940821" y="2338508"/>
              <a:ext cx="1262032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1F3864"/>
                </a:solidFill>
                <a:latin typeface="CG Times"/>
                <a:ea typeface="CG Times"/>
                <a:cs typeface="CG Times"/>
                <a:sym typeface="CG Time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ct val="25000"/>
                <a:buFont typeface="CG Times"/>
                <a:buNone/>
              </a:pPr>
              <a:r>
                <a:rPr b="1" i="0" lang="en-US" sz="1100" u="none" cap="none" strike="noStrike">
                  <a:solidFill>
                    <a:srgbClr val="1F3864"/>
                  </a:solidFill>
                  <a:latin typeface="CG Times"/>
                  <a:ea typeface="CG Times"/>
                  <a:cs typeface="CG Times"/>
                  <a:sym typeface="CG Times"/>
                </a:rPr>
                <a:t>Dodecahedron</a:t>
              </a:r>
            </a:p>
          </p:txBody>
        </p:sp>
        <p:sp>
          <p:nvSpPr>
            <p:cNvPr id="142" name="Shape 142"/>
            <p:cNvSpPr txBox="1"/>
            <p:nvPr/>
          </p:nvSpPr>
          <p:spPr>
            <a:xfrm>
              <a:off x="6433226" y="2338508"/>
              <a:ext cx="1099655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1F3864"/>
                </a:solidFill>
                <a:latin typeface="CG Times"/>
                <a:ea typeface="CG Times"/>
                <a:cs typeface="CG Times"/>
                <a:sym typeface="CG Time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ct val="25000"/>
                <a:buFont typeface="CG Times"/>
                <a:buNone/>
              </a:pPr>
              <a:r>
                <a:rPr b="1" i="0" lang="en-US" sz="1100" u="none" cap="none" strike="noStrike">
                  <a:solidFill>
                    <a:srgbClr val="1F3864"/>
                  </a:solidFill>
                  <a:latin typeface="CG Times"/>
                  <a:ea typeface="CG Times"/>
                  <a:cs typeface="CG Times"/>
                  <a:sym typeface="CG Times"/>
                </a:rPr>
                <a:t>Icosahedron</a:t>
              </a:r>
            </a:p>
          </p:txBody>
        </p:sp>
      </p:grpSp>
      <p:grpSp>
        <p:nvGrpSpPr>
          <p:cNvPr id="143" name="Shape 143"/>
          <p:cNvGrpSpPr/>
          <p:nvPr/>
        </p:nvGrpSpPr>
        <p:grpSpPr>
          <a:xfrm>
            <a:off x="1139963" y="4548484"/>
            <a:ext cx="6936918" cy="461664"/>
            <a:chOff x="748364" y="2490908"/>
            <a:chExt cx="6936918" cy="461664"/>
          </a:xfrm>
        </p:grpSpPr>
        <p:sp>
          <p:nvSpPr>
            <p:cNvPr id="144" name="Shape 144"/>
            <p:cNvSpPr txBox="1"/>
            <p:nvPr/>
          </p:nvSpPr>
          <p:spPr>
            <a:xfrm>
              <a:off x="748364" y="2490908"/>
              <a:ext cx="1071025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C00000"/>
                </a:solidFill>
                <a:latin typeface="CG Times"/>
                <a:ea typeface="CG Times"/>
                <a:cs typeface="CG Times"/>
                <a:sym typeface="CG Time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ct val="25000"/>
                <a:buFont typeface="CG Times"/>
                <a:buNone/>
              </a:pPr>
              <a:r>
                <a:rPr b="1" i="0" lang="en-US" sz="1100" u="none" cap="none" strike="noStrike">
                  <a:solidFill>
                    <a:srgbClr val="C00000"/>
                  </a:solidFill>
                  <a:latin typeface="CG Times"/>
                  <a:ea typeface="CG Times"/>
                  <a:cs typeface="CG Times"/>
                  <a:sym typeface="CG Times"/>
                </a:rPr>
                <a:t>Tetrahedron</a:t>
              </a:r>
            </a:p>
          </p:txBody>
        </p:sp>
        <p:sp>
          <p:nvSpPr>
            <p:cNvPr id="145" name="Shape 145"/>
            <p:cNvSpPr txBox="1"/>
            <p:nvPr/>
          </p:nvSpPr>
          <p:spPr>
            <a:xfrm>
              <a:off x="1965351" y="2490908"/>
              <a:ext cx="1603999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C00000"/>
                </a:solidFill>
                <a:latin typeface="CG Times"/>
                <a:ea typeface="CG Times"/>
                <a:cs typeface="CG Times"/>
                <a:sym typeface="CG Time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ct val="25000"/>
                <a:buFont typeface="CG Times"/>
                <a:buNone/>
              </a:pPr>
              <a:r>
                <a:rPr b="1" i="0" lang="en-US" sz="1100" u="none" cap="none" strike="noStrike">
                  <a:solidFill>
                    <a:srgbClr val="C00000"/>
                  </a:solidFill>
                  <a:latin typeface="CG Times"/>
                  <a:ea typeface="CG Times"/>
                  <a:cs typeface="CG Times"/>
                  <a:sym typeface="CG Times"/>
                </a:rPr>
                <a:t>Cube (Hexahedron)</a:t>
              </a:r>
            </a:p>
          </p:txBody>
        </p:sp>
        <p:sp>
          <p:nvSpPr>
            <p:cNvPr id="146" name="Shape 146"/>
            <p:cNvSpPr txBox="1"/>
            <p:nvPr/>
          </p:nvSpPr>
          <p:spPr>
            <a:xfrm>
              <a:off x="3719875" y="2490908"/>
              <a:ext cx="1048257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C00000"/>
                </a:solidFill>
                <a:latin typeface="CG Times"/>
                <a:ea typeface="CG Times"/>
                <a:cs typeface="CG Times"/>
                <a:sym typeface="CG Time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ct val="25000"/>
                <a:buFont typeface="CG Times"/>
                <a:buNone/>
              </a:pPr>
              <a:r>
                <a:rPr b="1" i="0" lang="en-US" sz="1100" u="none" cap="none" strike="noStrike">
                  <a:solidFill>
                    <a:srgbClr val="C00000"/>
                  </a:solidFill>
                  <a:latin typeface="CG Times"/>
                  <a:ea typeface="CG Times"/>
                  <a:cs typeface="CG Times"/>
                  <a:sym typeface="CG Times"/>
                </a:rPr>
                <a:t>Octahedron</a:t>
              </a:r>
            </a:p>
          </p:txBody>
        </p:sp>
        <p:sp>
          <p:nvSpPr>
            <p:cNvPr id="147" name="Shape 147"/>
            <p:cNvSpPr txBox="1"/>
            <p:nvPr/>
          </p:nvSpPr>
          <p:spPr>
            <a:xfrm>
              <a:off x="5093221" y="2490908"/>
              <a:ext cx="1262032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C00000"/>
                </a:solidFill>
                <a:latin typeface="CG Times"/>
                <a:ea typeface="CG Times"/>
                <a:cs typeface="CG Times"/>
                <a:sym typeface="CG Time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ct val="25000"/>
                <a:buFont typeface="CG Times"/>
                <a:buNone/>
              </a:pPr>
              <a:r>
                <a:rPr b="1" i="0" lang="en-US" sz="1100" u="none" cap="none" strike="noStrike">
                  <a:solidFill>
                    <a:srgbClr val="C00000"/>
                  </a:solidFill>
                  <a:latin typeface="CG Times"/>
                  <a:ea typeface="CG Times"/>
                  <a:cs typeface="CG Times"/>
                  <a:sym typeface="CG Times"/>
                </a:rPr>
                <a:t>Dodecahedron</a:t>
              </a:r>
            </a:p>
          </p:txBody>
        </p:sp>
        <p:sp>
          <p:nvSpPr>
            <p:cNvPr id="148" name="Shape 148"/>
            <p:cNvSpPr txBox="1"/>
            <p:nvPr/>
          </p:nvSpPr>
          <p:spPr>
            <a:xfrm>
              <a:off x="6585627" y="2490908"/>
              <a:ext cx="1099655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C00000"/>
                </a:solidFill>
                <a:latin typeface="CG Times"/>
                <a:ea typeface="CG Times"/>
                <a:cs typeface="CG Times"/>
                <a:sym typeface="CG Time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ct val="25000"/>
                <a:buFont typeface="CG Times"/>
                <a:buNone/>
              </a:pPr>
              <a:r>
                <a:rPr b="1" i="0" lang="en-US" sz="1100" u="none" cap="none" strike="noStrike">
                  <a:solidFill>
                    <a:srgbClr val="C00000"/>
                  </a:solidFill>
                  <a:latin typeface="CG Times"/>
                  <a:ea typeface="CG Times"/>
                  <a:cs typeface="CG Times"/>
                  <a:sym typeface="CG Times"/>
                </a:rPr>
                <a:t>Icosahedron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265" y="3371850"/>
            <a:ext cx="7416824" cy="13718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al2.jpg" id="154" name="Shape 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608" y="2069334"/>
            <a:ext cx="7416824" cy="1359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al.png" id="155" name="Shape 1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3608" y="757935"/>
            <a:ext cx="7416824" cy="135661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3710605" y="3028950"/>
            <a:ext cx="1816253" cy="1620000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dbl" w="76200">
            <a:solidFill>
              <a:srgbClr val="96969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3419871" y="742950"/>
            <a:ext cx="2242569" cy="4057650"/>
          </a:xfrm>
          <a:prstGeom prst="rect">
            <a:avLst/>
          </a:prstGeom>
          <a:noFill/>
          <a:ln cap="flat" cmpd="tri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231782" y="113183"/>
            <a:ext cx="8683625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rPr>
              <a:t>What are DGGS?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GC_PowerPoint_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